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3" r:id="rId3"/>
    <p:sldId id="282" r:id="rId4"/>
    <p:sldId id="280" r:id="rId5"/>
    <p:sldId id="261" r:id="rId6"/>
    <p:sldId id="262" r:id="rId7"/>
    <p:sldId id="263" r:id="rId8"/>
    <p:sldId id="264" r:id="rId9"/>
    <p:sldId id="27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2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66A4A-3439-4606-880A-A75C77761534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92BBA-11B0-4451-839F-C068E6B85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0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4ADB0-9252-4362-A8CE-FB58A07F495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7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4ADB0-9252-4362-A8CE-FB58A07F495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0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4ADB0-9252-4362-A8CE-FB58A07F495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9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"/>
          <p:cNvSpPr>
            <a:spLocks noGrp="1"/>
          </p:cNvSpPr>
          <p:nvPr>
            <p:ph type="body" idx="1"/>
          </p:nvPr>
        </p:nvSpPr>
        <p:spPr>
          <a:xfrm>
            <a:off x="0" y="2"/>
            <a:ext cx="5486400" cy="360045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en-US" sz="100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Source: 
U.S. Bureau of Labor Statistics
Release: 
Unemployment in States and Local Areas (all other areas)
U.S. Bureau of Labor Statistics, 
      Unemployment Rate in Hamilton County, OH [OHHAMI1URN], 
      retrieved from FRED, 
      Federal Reserve Bank of St. Louis; 
      https://fred.stlouisfed.org/series/OHHAMI1URN, 
      January 31, 2017.
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"/>
          <p:cNvSpPr>
            <a:spLocks noGrp="1"/>
          </p:cNvSpPr>
          <p:nvPr>
            <p:ph type="body" idx="1"/>
          </p:nvPr>
        </p:nvSpPr>
        <p:spPr>
          <a:xfrm>
            <a:off x="0" y="2"/>
            <a:ext cx="5486400" cy="360045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en-US" sz="100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No pictures or general reference to these projects, but left in case you want to speak to them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"/>
          <p:cNvSpPr>
            <a:spLocks noGrp="1"/>
          </p:cNvSpPr>
          <p:nvPr>
            <p:ph type="body" idx="1"/>
          </p:nvPr>
        </p:nvSpPr>
        <p:spPr>
          <a:xfrm>
            <a:off x="0" y="2"/>
            <a:ext cx="5486400" cy="360045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en-US" sz="1000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No pictures or separate slide but left in case you want to speak to these initiatives.
Release: 
Unemployment in States and Local Areas (all other areas)
U.S. Bureau of Labor Statistics, 
      Unemployment Rate in Hamilton County, OH [OHHAMI1URN], 
      retrieved from FRED, 
      Federal Reserve Bank of St. Louis; 
      https://fred.stlouisfed.org/series/OHHAMI1URN, 
      January 31, 2017.
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4ADB0-9252-4362-A8CE-FB58A07F495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0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6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9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3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7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2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34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6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1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DC5DA-6E8A-43C4-8F1C-3018ADEC9CE3}" type="datetimeFigureOut">
              <a:rPr lang="en-US" smtClean="0"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C1839-4045-4A0A-A9BC-4F7BB66FE6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5.gif"/><Relationship Id="rId10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22778" b="19584"/>
          <a:stretch/>
        </p:blipFill>
        <p:spPr>
          <a:xfrm>
            <a:off x="2666751" y="4518259"/>
            <a:ext cx="3042882" cy="2187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51" y="109752"/>
            <a:ext cx="3380637" cy="210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24" y="109752"/>
            <a:ext cx="2888132" cy="210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5962" t="22222" r="13264" b="18194"/>
          <a:stretch/>
        </p:blipFill>
        <p:spPr>
          <a:xfrm>
            <a:off x="76200" y="4518259"/>
            <a:ext cx="2506248" cy="2187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52400" y="2438400"/>
            <a:ext cx="8876556" cy="1904367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anose="020B0604020202020204" pitchFamily="34" charset="0"/>
              </a:rPr>
              <a:t>Public Input: 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anose="020B0604020202020204" pitchFamily="34" charset="0"/>
              </a:rPr>
              <a:t>Capital Projects</a:t>
            </a:r>
          </a:p>
        </p:txBody>
      </p:sp>
      <p:pic>
        <p:nvPicPr>
          <p:cNvPr id="3" name="Picture 2" descr="A group of people walking down a street next to a building&#10;&#10;Description generated with very high confidence">
            <a:extLst>
              <a:ext uri="{FF2B5EF4-FFF2-40B4-BE49-F238E27FC236}">
                <a16:creationId xmlns:a16="http://schemas.microsoft.com/office/drawing/2014/main" xmlns="" id="{C4D88F9A-2C36-4B62-A3C0-7BB081EED7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36" y="4498483"/>
            <a:ext cx="3246720" cy="2207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 descr="\\Hcrpc3\staff\INFORMATION SYSTEMS\WebServices\RFP\WebProject\Images\County Facilities\Photo - CourtHouse.JPG">
            <a:extLst>
              <a:ext uri="{FF2B5EF4-FFF2-40B4-BE49-F238E27FC236}">
                <a16:creationId xmlns:a16="http://schemas.microsoft.com/office/drawing/2014/main" xmlns="" id="{CA7DF424-1C49-48B3-9861-4240F4948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2946"/>
            <a:ext cx="2480552" cy="2040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274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9" y="838148"/>
            <a:ext cx="8463820" cy="535840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43591" y="2512830"/>
            <a:ext cx="2246121" cy="1005376"/>
            <a:chOff x="2458122" y="2512830"/>
            <a:chExt cx="2994828" cy="100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408662">
              <a:off x="2458122" y="2512830"/>
              <a:ext cx="2994828" cy="10053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806705" y="2788562"/>
              <a:ext cx="975119" cy="298440"/>
            </a:xfrm>
            <a:prstGeom prst="rect">
              <a:avLst/>
            </a:prstGeom>
            <a:noFill/>
          </p:spPr>
          <p:txBody>
            <a:bodyPr wrap="square" lIns="82196" tIns="41097" rIns="82196" bIns="41097" rtlCol="0">
              <a:spAutoFit/>
            </a:bodyPr>
            <a:lstStyle/>
            <a:p>
              <a:pPr algn="ctr" defTabSz="70257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50800" dist="38100" dir="8100000" sx="103000" sy="103000" algn="tr" rotWithShape="0">
                      <a:prstClr val="black">
                        <a:alpha val="84000"/>
                      </a:prstClr>
                    </a:outerShdw>
                  </a:effectLst>
                  <a:latin typeface="Gill Sans MT Condensed" pitchFamily="34" charset="0"/>
                </a:rPr>
                <a:t>Phase III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35790" y="2280996"/>
            <a:ext cx="996176" cy="682156"/>
            <a:chOff x="4318233" y="2236881"/>
            <a:chExt cx="1195607" cy="6031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253074">
              <a:off x="4318233" y="2236881"/>
              <a:ext cx="1195607" cy="60317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88162" y="2240489"/>
              <a:ext cx="975119" cy="263888"/>
            </a:xfrm>
            <a:prstGeom prst="rect">
              <a:avLst/>
            </a:prstGeom>
            <a:noFill/>
          </p:spPr>
          <p:txBody>
            <a:bodyPr wrap="square" lIns="82196" tIns="41097" rIns="82196" bIns="41097" rtlCol="0">
              <a:spAutoFit/>
            </a:bodyPr>
            <a:lstStyle/>
            <a:p>
              <a:pPr algn="ctr" defTabSz="70257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50800" dist="38100" dir="8100000" sx="103000" sy="103000" algn="tr" rotWithShape="0">
                      <a:prstClr val="black">
                        <a:alpha val="84000"/>
                      </a:prstClr>
                    </a:outerShdw>
                  </a:effectLst>
                  <a:latin typeface="Gill Sans MT Condensed" pitchFamily="34" charset="0"/>
                </a:rPr>
                <a:t>Phase IV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89258" y="3131971"/>
            <a:ext cx="1266586" cy="469564"/>
            <a:chOff x="2919010" y="3131971"/>
            <a:chExt cx="1688782" cy="4695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19010" y="3131971"/>
              <a:ext cx="1688782" cy="46956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40406" y="3140289"/>
              <a:ext cx="975119" cy="298440"/>
            </a:xfrm>
            <a:prstGeom prst="rect">
              <a:avLst/>
            </a:prstGeom>
            <a:noFill/>
          </p:spPr>
          <p:txBody>
            <a:bodyPr wrap="square" lIns="82196" tIns="41097" rIns="82196" bIns="41097" rtlCol="0">
              <a:spAutoFit/>
            </a:bodyPr>
            <a:lstStyle/>
            <a:p>
              <a:pPr algn="ctr" defTabSz="70257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50800" dist="38100" dir="8100000" sx="103000" sy="103000" algn="tr" rotWithShape="0">
                      <a:prstClr val="black">
                        <a:alpha val="84000"/>
                      </a:prstClr>
                    </a:outerShdw>
                  </a:effectLst>
                  <a:latin typeface="Gill Sans MT Condensed" pitchFamily="34" charset="0"/>
                </a:rPr>
                <a:t>Park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64960" y="2340727"/>
            <a:ext cx="2448440" cy="1088272"/>
            <a:chOff x="5427738" y="2337046"/>
            <a:chExt cx="3264587" cy="1088272"/>
          </a:xfrm>
        </p:grpSpPr>
        <p:grpSp>
          <p:nvGrpSpPr>
            <p:cNvPr id="44" name="Group 43"/>
            <p:cNvGrpSpPr/>
            <p:nvPr/>
          </p:nvGrpSpPr>
          <p:grpSpPr>
            <a:xfrm>
              <a:off x="5427738" y="2337046"/>
              <a:ext cx="3116752" cy="1088272"/>
              <a:chOff x="5427738" y="2337046"/>
              <a:chExt cx="3116752" cy="1088272"/>
            </a:xfrm>
          </p:grpSpPr>
          <p:sp>
            <p:nvSpPr>
              <p:cNvPr id="25" name="Freeform: Shape 24"/>
              <p:cNvSpPr/>
              <p:nvPr/>
            </p:nvSpPr>
            <p:spPr bwMode="auto">
              <a:xfrm>
                <a:off x="6688347" y="2766204"/>
                <a:ext cx="753374" cy="281796"/>
              </a:xfrm>
              <a:custGeom>
                <a:avLst/>
                <a:gdLst>
                  <a:gd name="connsiteX0" fmla="*/ 327804 w 753374"/>
                  <a:gd name="connsiteY0" fmla="*/ 0 h 281796"/>
                  <a:gd name="connsiteX1" fmla="*/ 753374 w 753374"/>
                  <a:gd name="connsiteY1" fmla="*/ 120770 h 281796"/>
                  <a:gd name="connsiteX2" fmla="*/ 402566 w 753374"/>
                  <a:gd name="connsiteY2" fmla="*/ 281796 h 281796"/>
                  <a:gd name="connsiteX3" fmla="*/ 0 w 753374"/>
                  <a:gd name="connsiteY3" fmla="*/ 120770 h 281796"/>
                  <a:gd name="connsiteX4" fmla="*/ 327804 w 753374"/>
                  <a:gd name="connsiteY4" fmla="*/ 0 h 28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3374" h="281796">
                    <a:moveTo>
                      <a:pt x="327804" y="0"/>
                    </a:moveTo>
                    <a:lnTo>
                      <a:pt x="753374" y="120770"/>
                    </a:lnTo>
                    <a:lnTo>
                      <a:pt x="402566" y="281796"/>
                    </a:lnTo>
                    <a:lnTo>
                      <a:pt x="0" y="120770"/>
                    </a:lnTo>
                    <a:lnTo>
                      <a:pt x="327804" y="0"/>
                    </a:lnTo>
                    <a:close/>
                  </a:path>
                </a:pathLst>
              </a:custGeom>
              <a:blipFill dpi="0" rotWithShape="1">
                <a:blip r:embed="rId6">
                  <a:alphaModFix amt="69000"/>
                </a:blip>
                <a:srcRect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14300"/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latin typeface="Times New Roman" pitchFamily="18" charset="0"/>
                </a:endParaRPr>
              </a:p>
            </p:txBody>
          </p:sp>
          <p:sp>
            <p:nvSpPr>
              <p:cNvPr id="26" name="Freeform: Shape 25"/>
              <p:cNvSpPr/>
              <p:nvPr/>
            </p:nvSpPr>
            <p:spPr bwMode="auto">
              <a:xfrm>
                <a:off x="6209867" y="2498072"/>
                <a:ext cx="668968" cy="342913"/>
              </a:xfrm>
              <a:custGeom>
                <a:avLst/>
                <a:gdLst>
                  <a:gd name="connsiteX0" fmla="*/ 0 w 575095"/>
                  <a:gd name="connsiteY0" fmla="*/ 0 h 322053"/>
                  <a:gd name="connsiteX1" fmla="*/ 575095 w 575095"/>
                  <a:gd name="connsiteY1" fmla="*/ 184031 h 322053"/>
                  <a:gd name="connsiteX2" fmla="*/ 281796 w 575095"/>
                  <a:gd name="connsiteY2" fmla="*/ 322053 h 322053"/>
                  <a:gd name="connsiteX3" fmla="*/ 28755 w 575095"/>
                  <a:gd name="connsiteY3" fmla="*/ 247291 h 322053"/>
                  <a:gd name="connsiteX4" fmla="*/ 0 w 575095"/>
                  <a:gd name="connsiteY4" fmla="*/ 0 h 322053"/>
                  <a:gd name="connsiteX0" fmla="*/ 0 w 668968"/>
                  <a:gd name="connsiteY0" fmla="*/ 0 h 322053"/>
                  <a:gd name="connsiteX1" fmla="*/ 668968 w 668968"/>
                  <a:gd name="connsiteY1" fmla="*/ 225753 h 322053"/>
                  <a:gd name="connsiteX2" fmla="*/ 281796 w 668968"/>
                  <a:gd name="connsiteY2" fmla="*/ 322053 h 322053"/>
                  <a:gd name="connsiteX3" fmla="*/ 28755 w 668968"/>
                  <a:gd name="connsiteY3" fmla="*/ 247291 h 322053"/>
                  <a:gd name="connsiteX4" fmla="*/ 0 w 668968"/>
                  <a:gd name="connsiteY4" fmla="*/ 0 h 322053"/>
                  <a:gd name="connsiteX0" fmla="*/ 0 w 668968"/>
                  <a:gd name="connsiteY0" fmla="*/ 0 h 342913"/>
                  <a:gd name="connsiteX1" fmla="*/ 668968 w 668968"/>
                  <a:gd name="connsiteY1" fmla="*/ 225753 h 342913"/>
                  <a:gd name="connsiteX2" fmla="*/ 316564 w 668968"/>
                  <a:gd name="connsiteY2" fmla="*/ 342913 h 342913"/>
                  <a:gd name="connsiteX3" fmla="*/ 28755 w 668968"/>
                  <a:gd name="connsiteY3" fmla="*/ 247291 h 342913"/>
                  <a:gd name="connsiteX4" fmla="*/ 0 w 668968"/>
                  <a:gd name="connsiteY4" fmla="*/ 0 h 34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968" h="342913">
                    <a:moveTo>
                      <a:pt x="0" y="0"/>
                    </a:moveTo>
                    <a:lnTo>
                      <a:pt x="668968" y="225753"/>
                    </a:lnTo>
                    <a:lnTo>
                      <a:pt x="316564" y="342913"/>
                    </a:lnTo>
                    <a:lnTo>
                      <a:pt x="28755" y="247291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7">
                  <a:alphaModFix amt="56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aturation sat="375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latin typeface="Times New Roman" pitchFamily="18" charset="0"/>
                </a:endParaRPr>
              </a:p>
            </p:txBody>
          </p:sp>
          <p:sp>
            <p:nvSpPr>
              <p:cNvPr id="27" name="Freeform: Shape 26"/>
              <p:cNvSpPr/>
              <p:nvPr/>
            </p:nvSpPr>
            <p:spPr bwMode="auto">
              <a:xfrm>
                <a:off x="5427738" y="2337046"/>
                <a:ext cx="598098" cy="218536"/>
              </a:xfrm>
              <a:custGeom>
                <a:avLst/>
                <a:gdLst>
                  <a:gd name="connsiteX0" fmla="*/ 598098 w 598098"/>
                  <a:gd name="connsiteY0" fmla="*/ 109268 h 218536"/>
                  <a:gd name="connsiteX1" fmla="*/ 287547 w 598098"/>
                  <a:gd name="connsiteY1" fmla="*/ 0 h 218536"/>
                  <a:gd name="connsiteX2" fmla="*/ 0 w 598098"/>
                  <a:gd name="connsiteY2" fmla="*/ 97766 h 218536"/>
                  <a:gd name="connsiteX3" fmla="*/ 293298 w 598098"/>
                  <a:gd name="connsiteY3" fmla="*/ 218536 h 218536"/>
                  <a:gd name="connsiteX4" fmla="*/ 598098 w 598098"/>
                  <a:gd name="connsiteY4" fmla="*/ 109268 h 218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098" h="218536">
                    <a:moveTo>
                      <a:pt x="598098" y="109268"/>
                    </a:moveTo>
                    <a:lnTo>
                      <a:pt x="287547" y="0"/>
                    </a:lnTo>
                    <a:lnTo>
                      <a:pt x="0" y="97766"/>
                    </a:lnTo>
                    <a:lnTo>
                      <a:pt x="293298" y="218536"/>
                    </a:lnTo>
                    <a:lnTo>
                      <a:pt x="598098" y="109268"/>
                    </a:lnTo>
                    <a:close/>
                  </a:path>
                </a:pathLst>
              </a:custGeom>
              <a:blipFill dpi="0" rotWithShape="1">
                <a:blip r:embed="rId6">
                  <a:alphaModFix amt="69000"/>
                </a:blip>
                <a:srcRect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dirty="0">
                  <a:latin typeface="Times New Roman" pitchFamily="18" charset="0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7737334" y="3077228"/>
                <a:ext cx="807156" cy="348090"/>
                <a:chOff x="7714412" y="3092300"/>
                <a:chExt cx="807156" cy="348090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aturation sa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0586992">
                  <a:off x="7863413" y="3155203"/>
                  <a:ext cx="467077" cy="228425"/>
                </a:xfrm>
                <a:prstGeom prst="rect">
                  <a:avLst/>
                </a:prstGeom>
              </p:spPr>
            </p:pic>
            <p:grpSp>
              <p:nvGrpSpPr>
                <p:cNvPr id="39" name="Group 38"/>
                <p:cNvGrpSpPr/>
                <p:nvPr/>
              </p:nvGrpSpPr>
              <p:grpSpPr>
                <a:xfrm>
                  <a:off x="7714412" y="3092300"/>
                  <a:ext cx="807156" cy="348090"/>
                  <a:chOff x="7707459" y="3083527"/>
                  <a:chExt cx="807156" cy="348090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saturation sat="64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20586992">
                    <a:off x="7707459" y="3083527"/>
                    <a:ext cx="467077" cy="228425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saturation sat="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20586992">
                    <a:off x="8047538" y="3203192"/>
                    <a:ext cx="467077" cy="228425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43" name="TextBox 42"/>
            <p:cNvSpPr txBox="1"/>
            <p:nvPr/>
          </p:nvSpPr>
          <p:spPr>
            <a:xfrm rot="1277482">
              <a:off x="6275847" y="2507531"/>
              <a:ext cx="2416478" cy="298440"/>
            </a:xfrm>
            <a:prstGeom prst="rect">
              <a:avLst/>
            </a:prstGeom>
            <a:noFill/>
          </p:spPr>
          <p:txBody>
            <a:bodyPr wrap="square" lIns="82196" tIns="41097" rIns="82196" bIns="41097" rtlCol="0">
              <a:spAutoFit/>
            </a:bodyPr>
            <a:lstStyle/>
            <a:p>
              <a:pPr algn="ctr" defTabSz="70257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50800" dist="38100" dir="8100000" sx="101000" sy="101000" algn="tr" rotWithShape="0">
                      <a:prstClr val="black">
                        <a:alpha val="84000"/>
                      </a:prstClr>
                    </a:outerShdw>
                  </a:effectLst>
                  <a:latin typeface="Gill Sans MT Condensed" pitchFamily="34" charset="0"/>
                </a:rPr>
                <a:t>Ft. Washington Way Decks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08444" y="2879700"/>
            <a:ext cx="785653" cy="657255"/>
            <a:chOff x="6911239" y="2877537"/>
            <a:chExt cx="1047537" cy="6572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94734">
              <a:off x="7001411" y="2877537"/>
              <a:ext cx="773842" cy="61813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11239" y="3020908"/>
              <a:ext cx="1047537" cy="513884"/>
            </a:xfrm>
            <a:prstGeom prst="rect">
              <a:avLst/>
            </a:prstGeom>
            <a:noFill/>
          </p:spPr>
          <p:txBody>
            <a:bodyPr wrap="square" lIns="82196" tIns="41097" rIns="82196" bIns="41097" rtlCol="0">
              <a:spAutoFit/>
            </a:bodyPr>
            <a:lstStyle/>
            <a:p>
              <a:pPr algn="ctr" defTabSz="70257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50800" dist="38100" dir="8100000" sx="103000" sy="103000" algn="tr" rotWithShape="0">
                      <a:prstClr val="black">
                        <a:alpha val="84000"/>
                      </a:prstClr>
                    </a:outerShdw>
                  </a:effectLst>
                  <a:latin typeface="Gill Sans MT Condensed" pitchFamily="34" charset="0"/>
                </a:rPr>
                <a:t>Phase I Office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91164" y="3579780"/>
            <a:ext cx="3961589" cy="2616740"/>
            <a:chOff x="6254885" y="3579779"/>
            <a:chExt cx="5282119" cy="2616740"/>
          </a:xfrm>
        </p:grpSpPr>
        <p:sp>
          <p:nvSpPr>
            <p:cNvPr id="18" name="Freeform: Shape 17"/>
            <p:cNvSpPr/>
            <p:nvPr/>
          </p:nvSpPr>
          <p:spPr bwMode="auto">
            <a:xfrm>
              <a:off x="6254885" y="3579779"/>
              <a:ext cx="5282119" cy="2616740"/>
            </a:xfrm>
            <a:custGeom>
              <a:avLst/>
              <a:gdLst>
                <a:gd name="connsiteX0" fmla="*/ 5116749 w 5282119"/>
                <a:gd name="connsiteY0" fmla="*/ 1449421 h 2616740"/>
                <a:gd name="connsiteX1" fmla="*/ 3910519 w 5282119"/>
                <a:gd name="connsiteY1" fmla="*/ 2616740 h 2616740"/>
                <a:gd name="connsiteX2" fmla="*/ 3161489 w 5282119"/>
                <a:gd name="connsiteY2" fmla="*/ 2616740 h 2616740"/>
                <a:gd name="connsiteX3" fmla="*/ 1546698 w 5282119"/>
                <a:gd name="connsiteY3" fmla="*/ 2247089 h 2616740"/>
                <a:gd name="connsiteX4" fmla="*/ 622570 w 5282119"/>
                <a:gd name="connsiteY4" fmla="*/ 1712068 h 2616740"/>
                <a:gd name="connsiteX5" fmla="*/ 0 w 5282119"/>
                <a:gd name="connsiteY5" fmla="*/ 1196502 h 2616740"/>
                <a:gd name="connsiteX6" fmla="*/ 2315183 w 5282119"/>
                <a:gd name="connsiteY6" fmla="*/ 0 h 2616740"/>
                <a:gd name="connsiteX7" fmla="*/ 5282119 w 5282119"/>
                <a:gd name="connsiteY7" fmla="*/ 1352144 h 2616740"/>
                <a:gd name="connsiteX8" fmla="*/ 5116749 w 5282119"/>
                <a:gd name="connsiteY8" fmla="*/ 1449421 h 261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2119" h="2616740">
                  <a:moveTo>
                    <a:pt x="5116749" y="1449421"/>
                  </a:moveTo>
                  <a:lnTo>
                    <a:pt x="3910519" y="2616740"/>
                  </a:lnTo>
                  <a:lnTo>
                    <a:pt x="3161489" y="2616740"/>
                  </a:lnTo>
                  <a:lnTo>
                    <a:pt x="1546698" y="2247089"/>
                  </a:lnTo>
                  <a:lnTo>
                    <a:pt x="622570" y="1712068"/>
                  </a:lnTo>
                  <a:lnTo>
                    <a:pt x="0" y="1196502"/>
                  </a:lnTo>
                  <a:lnTo>
                    <a:pt x="2315183" y="0"/>
                  </a:lnTo>
                  <a:lnTo>
                    <a:pt x="5282119" y="1352144"/>
                  </a:lnTo>
                  <a:lnTo>
                    <a:pt x="5116749" y="1449421"/>
                  </a:lnTo>
                  <a:close/>
                </a:path>
              </a:pathLst>
            </a:custGeom>
            <a:solidFill>
              <a:srgbClr val="FF0000">
                <a:alpha val="32000"/>
              </a:srgbClr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6809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Times New Roman" pitchFamily="18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9277" y="4447716"/>
              <a:ext cx="1267960" cy="117888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3" name="Group 32"/>
          <p:cNvGrpSpPr/>
          <p:nvPr/>
        </p:nvGrpSpPr>
        <p:grpSpPr>
          <a:xfrm>
            <a:off x="1262165" y="1906621"/>
            <a:ext cx="1991738" cy="1352145"/>
            <a:chOff x="1682885" y="1906621"/>
            <a:chExt cx="2655651" cy="1352145"/>
          </a:xfrm>
        </p:grpSpPr>
        <p:sp>
          <p:nvSpPr>
            <p:cNvPr id="30" name="Freeform: Shape 29"/>
            <p:cNvSpPr/>
            <p:nvPr/>
          </p:nvSpPr>
          <p:spPr bwMode="auto">
            <a:xfrm>
              <a:off x="1682885" y="1906621"/>
              <a:ext cx="2655651" cy="1352145"/>
            </a:xfrm>
            <a:custGeom>
              <a:avLst/>
              <a:gdLst>
                <a:gd name="connsiteX0" fmla="*/ 953311 w 2655651"/>
                <a:gd name="connsiteY0" fmla="*/ 0 h 1352145"/>
                <a:gd name="connsiteX1" fmla="*/ 1332689 w 2655651"/>
                <a:gd name="connsiteY1" fmla="*/ 194553 h 1352145"/>
                <a:gd name="connsiteX2" fmla="*/ 2091447 w 2655651"/>
                <a:gd name="connsiteY2" fmla="*/ 233464 h 1352145"/>
                <a:gd name="connsiteX3" fmla="*/ 2470826 w 2655651"/>
                <a:gd name="connsiteY3" fmla="*/ 311285 h 1352145"/>
                <a:gd name="connsiteX4" fmla="*/ 2607013 w 2655651"/>
                <a:gd name="connsiteY4" fmla="*/ 535022 h 1352145"/>
                <a:gd name="connsiteX5" fmla="*/ 2655651 w 2655651"/>
                <a:gd name="connsiteY5" fmla="*/ 661481 h 1352145"/>
                <a:gd name="connsiteX6" fmla="*/ 2607013 w 2655651"/>
                <a:gd name="connsiteY6" fmla="*/ 719847 h 1352145"/>
                <a:gd name="connsiteX7" fmla="*/ 1955260 w 2655651"/>
                <a:gd name="connsiteY7" fmla="*/ 1031132 h 1352145"/>
                <a:gd name="connsiteX8" fmla="*/ 710119 w 2655651"/>
                <a:gd name="connsiteY8" fmla="*/ 1352145 h 1352145"/>
                <a:gd name="connsiteX9" fmla="*/ 350196 w 2655651"/>
                <a:gd name="connsiteY9" fmla="*/ 1215958 h 1352145"/>
                <a:gd name="connsiteX10" fmla="*/ 0 w 2655651"/>
                <a:gd name="connsiteY10" fmla="*/ 924128 h 1352145"/>
                <a:gd name="connsiteX11" fmla="*/ 38911 w 2655651"/>
                <a:gd name="connsiteY11" fmla="*/ 573932 h 1352145"/>
                <a:gd name="connsiteX12" fmla="*/ 155643 w 2655651"/>
                <a:gd name="connsiteY12" fmla="*/ 437745 h 1352145"/>
                <a:gd name="connsiteX13" fmla="*/ 175098 w 2655651"/>
                <a:gd name="connsiteY13" fmla="*/ 175098 h 1352145"/>
                <a:gd name="connsiteX14" fmla="*/ 953311 w 2655651"/>
                <a:gd name="connsiteY14" fmla="*/ 0 h 135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55651" h="1352145">
                  <a:moveTo>
                    <a:pt x="953311" y="0"/>
                  </a:moveTo>
                  <a:lnTo>
                    <a:pt x="1332689" y="194553"/>
                  </a:lnTo>
                  <a:lnTo>
                    <a:pt x="2091447" y="233464"/>
                  </a:lnTo>
                  <a:lnTo>
                    <a:pt x="2470826" y="311285"/>
                  </a:lnTo>
                  <a:lnTo>
                    <a:pt x="2607013" y="535022"/>
                  </a:lnTo>
                  <a:lnTo>
                    <a:pt x="2655651" y="661481"/>
                  </a:lnTo>
                  <a:lnTo>
                    <a:pt x="2607013" y="719847"/>
                  </a:lnTo>
                  <a:lnTo>
                    <a:pt x="1955260" y="1031132"/>
                  </a:lnTo>
                  <a:lnTo>
                    <a:pt x="710119" y="1352145"/>
                  </a:lnTo>
                  <a:lnTo>
                    <a:pt x="350196" y="1215958"/>
                  </a:lnTo>
                  <a:lnTo>
                    <a:pt x="0" y="924128"/>
                  </a:lnTo>
                  <a:lnTo>
                    <a:pt x="38911" y="573932"/>
                  </a:lnTo>
                  <a:lnTo>
                    <a:pt x="155643" y="437745"/>
                  </a:lnTo>
                  <a:lnTo>
                    <a:pt x="175098" y="175098"/>
                  </a:lnTo>
                  <a:lnTo>
                    <a:pt x="953311" y="0"/>
                  </a:lnTo>
                  <a:close/>
                </a:path>
              </a:pathLst>
            </a:custGeom>
            <a:solidFill>
              <a:srgbClr val="FF6600">
                <a:alpha val="48000"/>
              </a:srgbClr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6809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latin typeface="Times New Roman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97" y="2273437"/>
              <a:ext cx="1102172" cy="612767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6348866" y="3988372"/>
            <a:ext cx="1454825" cy="500603"/>
          </a:xfrm>
          <a:prstGeom prst="rect">
            <a:avLst/>
          </a:prstGeom>
          <a:noFill/>
        </p:spPr>
        <p:txBody>
          <a:bodyPr wrap="square" lIns="69044" tIns="34521" rIns="69044" bIns="34521" rtlCol="0">
            <a:spAutoFit/>
          </a:bodyPr>
          <a:lstStyle/>
          <a:p>
            <a:pPr algn="ctr" defTabSz="70257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effectLst>
                  <a:outerShdw blurRad="50800" dist="38100" dir="8100000" sx="101000" sy="101000" algn="tr" rotWithShape="0">
                    <a:prstClr val="black">
                      <a:alpha val="86000"/>
                    </a:prstClr>
                  </a:outerShdw>
                </a:effectLst>
                <a:latin typeface="Gill Sans MT Condensed" pitchFamily="34" charset="0"/>
              </a:rPr>
              <a:t>Great American Ball Park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617752" y="1967053"/>
            <a:ext cx="1454825" cy="285160"/>
          </a:xfrm>
          <a:prstGeom prst="rect">
            <a:avLst/>
          </a:prstGeom>
          <a:noFill/>
        </p:spPr>
        <p:txBody>
          <a:bodyPr wrap="square" lIns="69044" tIns="34521" rIns="69044" bIns="34521" rtlCol="0">
            <a:spAutoFit/>
          </a:bodyPr>
          <a:lstStyle/>
          <a:p>
            <a:pPr algn="ctr" defTabSz="70257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effectLst>
                  <a:outerShdw blurRad="50800" dist="38100" dir="8100000" sx="101000" sy="101000" algn="tr" rotWithShape="0">
                    <a:prstClr val="black">
                      <a:alpha val="84000"/>
                    </a:prstClr>
                  </a:outerShdw>
                </a:effectLst>
                <a:latin typeface="Gill Sans MT Condensed" pitchFamily="34" charset="0"/>
              </a:rPr>
              <a:t>Paul Brown Stadium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01F24-6422-471E-BB68-52537DF5F56D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603" y="88954"/>
            <a:ext cx="9116522" cy="570003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latin typeface="Candara" panose="020E0502030303020204" pitchFamily="34" charset="0"/>
                <a:ea typeface="+mj-ea"/>
                <a:cs typeface="Arial" panose="020B0604020202020204" pitchFamily="34" charset="0"/>
              </a:rPr>
              <a:t>Complete The Banks </a:t>
            </a:r>
            <a:r>
              <a:rPr lang="en-US" sz="3200" b="1" dirty="0">
                <a:latin typeface="Candara" panose="020E0502030303020204" pitchFamily="34" charset="0"/>
                <a:ea typeface="+mj-ea"/>
                <a:cs typeface="Arial" panose="020B0604020202020204" pitchFamily="34" charset="0"/>
              </a:rPr>
              <a:t>Master Plan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79986" y="6278523"/>
            <a:ext cx="7193755" cy="339170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Sustainability of Riverfront</a:t>
            </a:r>
          </a:p>
        </p:txBody>
      </p:sp>
    </p:spTree>
    <p:extLst>
      <p:ext uri="{BB962C8B-B14F-4D97-AF65-F5344CB8AC3E}">
        <p14:creationId xmlns:p14="http://schemas.microsoft.com/office/powerpoint/2010/main" val="36929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Western Hills Viaduct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5CE7-4904-42D2-BDE8-EA2FCA9ED9F2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313765" y="1080433"/>
            <a:ext cx="5208354" cy="4623955"/>
          </a:xfrm>
          <a:prstGeom prst="rect">
            <a:avLst/>
          </a:prstGeom>
        </p:spPr>
        <p:txBody>
          <a:bodyPr vert="horz" lIns="76809" tIns="38405" rIns="76809" bIns="38405" rtlCol="0">
            <a:noAutofit/>
          </a:bodyPr>
          <a:lstStyle>
            <a:lvl1pPr marL="341313" indent="-3413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3074" name="Picture 2" descr="https://travisestell.com/wp-content/uploads/2014/08/Western-Hills-Viaduct-1.jpg">
            <a:extLst>
              <a:ext uri="{FF2B5EF4-FFF2-40B4-BE49-F238E27FC236}">
                <a16:creationId xmlns:a16="http://schemas.microsoft.com/office/drawing/2014/main" xmlns="" id="{F7BCD5C8-C119-4561-B6FF-8BEE7072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80433"/>
            <a:ext cx="6454588" cy="524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95250"/>
          <a:ext cx="8667750" cy="6286500"/>
          <a:chOff x="381000" y="95250"/>
          <a:chExt cx="8667750" cy="6286500"/>
        </a:xfrm>
      </p:grpSpPr>
      <p:sp>
        <p:nvSpPr>
          <p:cNvPr id="2" name="TextBox 1"/>
          <p:cNvSpPr txBox="1"/>
          <p:nvPr/>
        </p:nvSpPr>
        <p:spPr>
          <a:xfrm>
            <a:off x="381000" y="95250"/>
            <a:ext cx="7620000" cy="46166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algn="ctr" fontAlgn="base"/>
            <a:r>
              <a:rPr lang="en-US" sz="2400" dirty="0">
                <a:solidFill>
                  <a:srgbClr val="333333">
                    <a:alpha val="20000"/>
                  </a:srgbClr>
                </a:solidFill>
                <a:latin typeface="Calibri"/>
              </a:rPr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 anchor="t">
            <a:noAutofit/>
          </a:bodyPr>
          <a:lstStyle/>
          <a:p>
            <a:r>
              <a:rPr lang="en-US" sz="3200" b="1" kern="1300" spc="110" dirty="0">
                <a:latin typeface="Candara" panose="020E0502030303020204" pitchFamily="34" charset="0"/>
                <a:ea typeface="+mn-ea"/>
                <a:cs typeface="Aharoni" panose="02010803020104030203" pitchFamily="2" charset="-79"/>
              </a:rPr>
              <a:t>Privately Driven Public-Private Partnerships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79357"/>
              </p:ext>
            </p:extLst>
          </p:nvPr>
        </p:nvGraphicFramePr>
        <p:xfrm>
          <a:off x="304800" y="1024603"/>
          <a:ext cx="8583080" cy="2175797"/>
        </p:xfrm>
        <a:graphic>
          <a:graphicData uri="http://schemas.openxmlformats.org/drawingml/2006/table">
            <a:tbl>
              <a:tblPr/>
              <a:tblGrid>
                <a:gridCol w="1288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8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98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8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398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4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7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72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8027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71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77352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17261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557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 Cost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 Economic Impact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Potential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Funding Sources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ROI - generated revenues for County Services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477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FC Cincinnati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200,000,000 (not including site preparation,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roads, and other infrastructure)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$100 million – private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funding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Sales tax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Transient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occupancy tax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Property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tax 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(after potential TIF/incentives expire)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9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 Bank Arena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$ 342,000,000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Parking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revenue 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Sales tax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Transient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occupancy tax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Property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tax 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(after potential TIF/incentives expire)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8422E6-C5C4-47AF-B358-8140342FA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62" t="22222" r="13264" b="18194"/>
          <a:stretch/>
        </p:blipFill>
        <p:spPr>
          <a:xfrm>
            <a:off x="228600" y="3276600"/>
            <a:ext cx="4038600" cy="3205457"/>
          </a:xfrm>
          <a:prstGeom prst="rect">
            <a:avLst/>
          </a:prstGeom>
        </p:spPr>
      </p:pic>
      <p:pic>
        <p:nvPicPr>
          <p:cNvPr id="11" name="Picture 10" descr="A group of people walking down a street next to a building&#10;&#10;Description generated with very high confidence">
            <a:extLst>
              <a:ext uri="{FF2B5EF4-FFF2-40B4-BE49-F238E27FC236}">
                <a16:creationId xmlns:a16="http://schemas.microsoft.com/office/drawing/2014/main" xmlns="" id="{23E1A6BB-2CBA-493C-BC19-7C3A8B2A9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76600"/>
            <a:ext cx="4575532" cy="32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4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95250"/>
          <a:ext cx="8667750" cy="6286500"/>
          <a:chOff x="381000" y="95250"/>
          <a:chExt cx="8667750" cy="6286500"/>
        </a:xfrm>
      </p:grpSpPr>
      <p:sp>
        <p:nvSpPr>
          <p:cNvPr id="2" name="TextBox 1"/>
          <p:cNvSpPr txBox="1"/>
          <p:nvPr/>
        </p:nvSpPr>
        <p:spPr>
          <a:xfrm>
            <a:off x="381000" y="95250"/>
            <a:ext cx="7620000" cy="46166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algn="ctr" fontAlgn="base"/>
            <a:r>
              <a:rPr lang="en-US" sz="2400" dirty="0">
                <a:solidFill>
                  <a:srgbClr val="333333">
                    <a:alpha val="20000"/>
                  </a:srgbClr>
                </a:solidFill>
                <a:latin typeface="Calibri"/>
              </a:rPr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564" y="95250"/>
            <a:ext cx="8229600" cy="590550"/>
          </a:xfrm>
        </p:spPr>
        <p:txBody>
          <a:bodyPr anchor="t">
            <a:noAutofit/>
          </a:bodyPr>
          <a:lstStyle/>
          <a:p>
            <a:r>
              <a:rPr lang="en-US" sz="3200" b="1" kern="1300" spc="110" dirty="0">
                <a:latin typeface="Candara" panose="020E0502030303020204" pitchFamily="34" charset="0"/>
                <a:ea typeface="+mn-ea"/>
                <a:cs typeface="Aharoni" panose="02010803020104030203" pitchFamily="2" charset="-79"/>
              </a:rPr>
              <a:t>Publicly Driven Public-Private Partnerships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284866"/>
              </p:ext>
            </p:extLst>
          </p:nvPr>
        </p:nvGraphicFramePr>
        <p:xfrm>
          <a:off x="264949" y="685800"/>
          <a:ext cx="8722921" cy="3921639"/>
        </p:xfrm>
        <a:graphic>
          <a:graphicData uri="http://schemas.openxmlformats.org/drawingml/2006/table">
            <a:tbl>
              <a:tblPr/>
              <a:tblGrid>
                <a:gridCol w="1618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8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223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13323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795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470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 Cost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 Economic Impact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Potential</a:t>
                      </a:r>
                      <a:r>
                        <a:rPr lang="en-US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Funding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Sources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ROI - generated revenues for County Services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4328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AeroHub / GE Evendale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$ 240,000,000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State;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ocal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investment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TIF Revenues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Sales tax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Property tax (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after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potential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TIF/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incentives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expire)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7462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Montgomery Gateway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$ 100,000,000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Local</a:t>
                      </a:r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investment - TIF Revenues 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 tax (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after potential TIF/ incentives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expire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7462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Cincinnati Gardens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$ 1,750,000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$ 20,500,000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Port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of Greater Cincinnati Development Authority purchased site for $1.75 million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tax;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 tax (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after potential TIF/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incentives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expire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4328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Gibson Greeting Card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$ 12,800,000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$ 44,800,000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Port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of Greater Cincinnati Development Authority – $8.5 million; JobsOhio - $2.3 million; County - $2.0 million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tax;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 tax (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after potential TIF/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incentives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expire)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7462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Sara Lee / Kahn's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Hamilton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County and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Port of Greater Cincinnati Development Authority</a:t>
                      </a:r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awarded $3.0 million Clean Ohio grant; City of Cincinnati committed $400,000 for demolition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tax;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 tax (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after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potential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TIF/ incentives expire)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28" name="Picture 4" descr="http://www.brandicorp.com/wp-content/uploads/Montgomery-Gateway-birds-eye-Brandicorp-real-estate-developers.jpg">
            <a:extLst>
              <a:ext uri="{FF2B5EF4-FFF2-40B4-BE49-F238E27FC236}">
                <a16:creationId xmlns:a16="http://schemas.microsoft.com/office/drawing/2014/main" xmlns="" id="{04CABEE6-BCF2-48CA-9EB9-0D3F93CB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059" y="4607440"/>
            <a:ext cx="3585882" cy="209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35961391027193339-ReadingSection.JPG">
            <a:extLst>
              <a:ext uri="{FF2B5EF4-FFF2-40B4-BE49-F238E27FC236}">
                <a16:creationId xmlns:a16="http://schemas.microsoft.com/office/drawing/2014/main" xmlns="" id="{8183BAE1-8A60-4E7E-B8BD-C6AF8A73D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1"/>
            <a:ext cx="206698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oapboxmedia.com/images/V4-Development-News/Issue%20149/khans-site.jpg">
            <a:extLst>
              <a:ext uri="{FF2B5EF4-FFF2-40B4-BE49-F238E27FC236}">
                <a16:creationId xmlns:a16="http://schemas.microsoft.com/office/drawing/2014/main" xmlns="" id="{644B7EA2-DFA2-4FC6-A725-0BA0FAA14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4400"/>
            <a:ext cx="2919579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4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95250"/>
          <a:ext cx="8667750" cy="6286500"/>
          <a:chOff x="381000" y="95250"/>
          <a:chExt cx="8667750" cy="6286500"/>
        </a:xfrm>
      </p:grpSpPr>
      <p:sp>
        <p:nvSpPr>
          <p:cNvPr id="2" name="TextBox 1"/>
          <p:cNvSpPr txBox="1"/>
          <p:nvPr/>
        </p:nvSpPr>
        <p:spPr>
          <a:xfrm>
            <a:off x="381000" y="95250"/>
            <a:ext cx="7620000" cy="461665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algn="ctr" fontAlgn="base"/>
            <a:r>
              <a:rPr lang="en-US" sz="2400" dirty="0">
                <a:solidFill>
                  <a:srgbClr val="333333">
                    <a:alpha val="20000"/>
                  </a:srgbClr>
                </a:solidFill>
                <a:latin typeface="Calibri"/>
              </a:rPr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200" b="1" kern="1300" spc="110" dirty="0">
                <a:latin typeface="Candara" panose="020E0502030303020204" pitchFamily="34" charset="0"/>
                <a:ea typeface="+mn-ea"/>
                <a:cs typeface="Aharoni" panose="02010803020104030203" pitchFamily="2" charset="-79"/>
              </a:rPr>
              <a:t>Transportation Initiatives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675855"/>
              </p:ext>
            </p:extLst>
          </p:nvPr>
        </p:nvGraphicFramePr>
        <p:xfrm>
          <a:off x="228600" y="1143000"/>
          <a:ext cx="8673353" cy="3743752"/>
        </p:xfrm>
        <a:graphic>
          <a:graphicData uri="http://schemas.openxmlformats.org/drawingml/2006/table">
            <a:tbl>
              <a:tblPr/>
              <a:tblGrid>
                <a:gridCol w="271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37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98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268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07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191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191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75332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1191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8598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11914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1191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64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 Cost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 Economic Impact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Potential Funding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Sources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ROI - generated revenues for County Services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7527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Brent Spence Bridge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$ 2,700,000,000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Federal and state grants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</a:t>
                      </a:r>
                      <a:r>
                        <a:rPr lang="en-US" sz="11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funds: TIFIA, TIGER, OKI, ODOT;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local license tax fee;</a:t>
                      </a:r>
                    </a:p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private funding through a P3; possible tolls</a:t>
                      </a:r>
                    </a:p>
                    <a:p>
                      <a:pPr algn="l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789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Intermodal Transit System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$ 48,000,000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13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OKI Regional Freight Plan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Hamilton County Policy Initiatives (TID)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Corridors of Opportunity</a:t>
                      </a:r>
                      <a:b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5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Legislative </a:t>
                      </a:r>
                      <a:r>
                        <a:rPr lang="en-US" sz="105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Priorities</a:t>
                      </a:r>
                      <a:r>
                        <a:rPr lang="en-US" sz="105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Supplemental Projects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7330">
                <a:tc>
                  <a:txBody>
                    <a:bodyPr/>
                    <a:lstStyle/>
                    <a:p>
                      <a:pPr algn="l" fontAlgn="t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Multi-State Transportation Initiatives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11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F1039-59CA-4FB8-907D-EE60F3AF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Sales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785C58-3956-4D0C-906A-D8E9171D5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Current additional capacity:  $38 million</a:t>
            </a:r>
          </a:p>
          <a:p>
            <a:r>
              <a:rPr lang="en-US" dirty="0">
                <a:latin typeface="Candara" panose="020E0502030303020204" pitchFamily="34" charset="0"/>
              </a:rPr>
              <a:t>Union Terminal tax expires in 2020</a:t>
            </a:r>
          </a:p>
          <a:p>
            <a:r>
              <a:rPr lang="en-US" dirty="0">
                <a:latin typeface="Candara" panose="020E0502030303020204" pitchFamily="34" charset="0"/>
              </a:rPr>
              <a:t>Approximately $50 million additional capacity available in </a:t>
            </a:r>
            <a:r>
              <a:rPr lang="en-US" dirty="0" smtClean="0">
                <a:latin typeface="Candara" panose="020E0502030303020204" pitchFamily="34" charset="0"/>
              </a:rPr>
              <a:t>203</a:t>
            </a:r>
            <a:r>
              <a:rPr lang="en-US" dirty="0">
                <a:latin typeface="Candara" panose="020E0502030303020204" pitchFamily="34" charset="0"/>
              </a:rPr>
              <a:t>2</a:t>
            </a:r>
            <a:r>
              <a:rPr lang="en-US" dirty="0" smtClean="0">
                <a:latin typeface="Candara" panose="020E0502030303020204" pitchFamily="34" charset="0"/>
              </a:rPr>
              <a:t> </a:t>
            </a:r>
            <a:r>
              <a:rPr lang="en-US" dirty="0">
                <a:latin typeface="Candara" panose="020E0502030303020204" pitchFamily="34" charset="0"/>
              </a:rPr>
              <a:t>when debt service </a:t>
            </a:r>
            <a:r>
              <a:rPr lang="en-US" dirty="0" smtClean="0">
                <a:latin typeface="Candara" panose="020E0502030303020204" pitchFamily="34" charset="0"/>
              </a:rPr>
              <a:t>on stadia and infrastructure expires</a:t>
            </a:r>
            <a:r>
              <a:rPr lang="en-US" dirty="0"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9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1FE24-6E6B-4CBD-83F4-ACE047681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Transient Occupancy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E3D294-E1D4-4325-B7A1-8FFCE38FD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4955"/>
            <a:ext cx="8229600" cy="5129645"/>
          </a:xfrm>
        </p:spPr>
        <p:txBody>
          <a:bodyPr>
            <a:noAutofit/>
          </a:bodyPr>
          <a:lstStyle/>
          <a:p>
            <a:r>
              <a:rPr lang="en-US" sz="3000" dirty="0">
                <a:latin typeface="Candara" panose="020E0502030303020204" pitchFamily="34" charset="0"/>
              </a:rPr>
              <a:t>Current reserve: $8 million </a:t>
            </a:r>
          </a:p>
          <a:p>
            <a:r>
              <a:rPr lang="en-US" sz="3000" dirty="0">
                <a:latin typeface="Candara" panose="020E0502030303020204" pitchFamily="34" charset="0"/>
              </a:rPr>
              <a:t>Each 1% generates $2.5 million</a:t>
            </a:r>
          </a:p>
          <a:p>
            <a:r>
              <a:rPr lang="en-US" sz="3000" dirty="0">
                <a:latin typeface="Candara" panose="020E0502030303020204" pitchFamily="34" charset="0"/>
              </a:rPr>
              <a:t>Current capacity devoted to debt service on Duke Energy Convention Center, Sharonville Convention Center and: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Convention and Visitors Bureau marketing </a:t>
            </a:r>
          </a:p>
          <a:p>
            <a:pPr lvl="1"/>
            <a:r>
              <a:rPr lang="en-US" dirty="0">
                <a:latin typeface="Candara" panose="020E0502030303020204" pitchFamily="34" charset="0"/>
              </a:rPr>
              <a:t>Community capital grants</a:t>
            </a:r>
          </a:p>
          <a:p>
            <a:r>
              <a:rPr lang="en-US" sz="3000" dirty="0">
                <a:latin typeface="Candara" panose="020E0502030303020204" pitchFamily="34" charset="0"/>
              </a:rPr>
              <a:t>Additional capacity would require reprioritization of current revenues, State authorization, or both.</a:t>
            </a:r>
          </a:p>
        </p:txBody>
      </p:sp>
    </p:spTree>
    <p:extLst>
      <p:ext uri="{BB962C8B-B14F-4D97-AF65-F5344CB8AC3E}">
        <p14:creationId xmlns:p14="http://schemas.microsoft.com/office/powerpoint/2010/main" val="212003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6B41E-9123-45C0-B2E9-798F9795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Parking </a:t>
            </a:r>
            <a:r>
              <a:rPr lang="en-US" sz="3200" b="1" dirty="0" smtClean="0">
                <a:latin typeface="Candara" panose="020E0502030303020204" pitchFamily="34" charset="0"/>
              </a:rPr>
              <a:t>Revenue</a:t>
            </a:r>
            <a:endParaRPr lang="en-US" sz="3200" b="1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6EBAE6-E8B5-4393-8865-ECC6AEDBE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ndara" panose="020E0502030303020204" pitchFamily="34" charset="0"/>
              </a:rPr>
              <a:t>$</a:t>
            </a:r>
            <a:r>
              <a:rPr lang="en-US" dirty="0" smtClean="0">
                <a:latin typeface="Candara" panose="020E0502030303020204" pitchFamily="34" charset="0"/>
              </a:rPr>
              <a:t>1.2 million additional </a:t>
            </a:r>
            <a:r>
              <a:rPr lang="en-US" dirty="0">
                <a:latin typeface="Candara" panose="020E0502030303020204" pitchFamily="34" charset="0"/>
              </a:rPr>
              <a:t>capacity available with </a:t>
            </a:r>
            <a:r>
              <a:rPr lang="en-US" dirty="0" smtClean="0">
                <a:latin typeface="Candara" panose="020E0502030303020204" pitchFamily="34" charset="0"/>
              </a:rPr>
              <a:t>full defeasance </a:t>
            </a:r>
            <a:r>
              <a:rPr lang="en-US" dirty="0">
                <a:latin typeface="Candara" panose="020E0502030303020204" pitchFamily="34" charset="0"/>
              </a:rPr>
              <a:t>of parking revenue </a:t>
            </a:r>
            <a:r>
              <a:rPr lang="en-US" dirty="0" smtClean="0">
                <a:latin typeface="Candara" panose="020E0502030303020204" pitchFamily="34" charset="0"/>
              </a:rPr>
              <a:t>bonds in 2026</a:t>
            </a:r>
          </a:p>
          <a:p>
            <a:pPr marL="0" indent="0">
              <a:buNone/>
            </a:pPr>
            <a:endParaRPr lang="en-US" dirty="0">
              <a:latin typeface="Candara" panose="020E0502030303020204" pitchFamily="34" charset="0"/>
            </a:endParaRPr>
          </a:p>
          <a:p>
            <a:r>
              <a:rPr lang="en-US" dirty="0" smtClean="0">
                <a:latin typeface="Candara" panose="020E0502030303020204" pitchFamily="34" charset="0"/>
              </a:rPr>
              <a:t>$1.9 </a:t>
            </a:r>
            <a:r>
              <a:rPr lang="en-US" dirty="0">
                <a:latin typeface="Candara" panose="020E0502030303020204" pitchFamily="34" charset="0"/>
              </a:rPr>
              <a:t>million </a:t>
            </a:r>
            <a:r>
              <a:rPr lang="en-US" dirty="0" smtClean="0">
                <a:latin typeface="Candara" panose="020E0502030303020204" pitchFamily="34" charset="0"/>
              </a:rPr>
              <a:t>capacity </a:t>
            </a:r>
            <a:r>
              <a:rPr lang="en-US" dirty="0">
                <a:latin typeface="Candara" panose="020E0502030303020204" pitchFamily="34" charset="0"/>
              </a:rPr>
              <a:t>with retirement of </a:t>
            </a:r>
            <a:r>
              <a:rPr lang="en-US" dirty="0" smtClean="0">
                <a:latin typeface="Candara" panose="020E0502030303020204" pitchFamily="34" charset="0"/>
              </a:rPr>
              <a:t>SIB loan in 2019</a:t>
            </a:r>
          </a:p>
          <a:p>
            <a:pPr marL="0" indent="0">
              <a:buNone/>
            </a:pPr>
            <a:endParaRPr lang="en-US" dirty="0" smtClean="0">
              <a:latin typeface="Candara" panose="020E0502030303020204" pitchFamily="34" charset="0"/>
            </a:endParaRPr>
          </a:p>
          <a:p>
            <a:r>
              <a:rPr lang="en-US" dirty="0" smtClean="0">
                <a:latin typeface="Candara" panose="020E0502030303020204" pitchFamily="34" charset="0"/>
              </a:rPr>
              <a:t>Parking </a:t>
            </a:r>
            <a:r>
              <a:rPr lang="en-US" dirty="0">
                <a:latin typeface="Candara" panose="020E0502030303020204" pitchFamily="34" charset="0"/>
              </a:rPr>
              <a:t>funds dedicated </a:t>
            </a:r>
            <a:r>
              <a:rPr lang="en-US" dirty="0" smtClean="0">
                <a:latin typeface="Candara" panose="020E0502030303020204" pitchFamily="34" charset="0"/>
              </a:rPr>
              <a:t>for </a:t>
            </a:r>
            <a:r>
              <a:rPr lang="en-US" dirty="0">
                <a:latin typeface="Candara" panose="020E0502030303020204" pitchFamily="34" charset="0"/>
              </a:rPr>
              <a:t>enterprise </a:t>
            </a:r>
            <a:r>
              <a:rPr lang="en-US" dirty="0" smtClean="0">
                <a:latin typeface="Candara" panose="020E0502030303020204" pitchFamily="34" charset="0"/>
              </a:rPr>
              <a:t>purposes.  </a:t>
            </a:r>
            <a:endParaRPr 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680E3-B132-4CD0-A920-CFE71D43D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Tax Increment Financing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F5CD01-0856-4780-A846-0F9A005CA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ndara" panose="020E0502030303020204" pitchFamily="34" charset="0"/>
              </a:rPr>
              <a:t>Dependent </a:t>
            </a:r>
            <a:r>
              <a:rPr lang="en-US" dirty="0">
                <a:latin typeface="Candara" panose="020E0502030303020204" pitchFamily="34" charset="0"/>
              </a:rPr>
              <a:t>upon property </a:t>
            </a:r>
            <a:r>
              <a:rPr lang="en-US" dirty="0" smtClean="0">
                <a:latin typeface="Candara" panose="020E0502030303020204" pitchFamily="34" charset="0"/>
              </a:rPr>
              <a:t>valuation</a:t>
            </a:r>
          </a:p>
          <a:p>
            <a:pPr marL="0" indent="0">
              <a:buNone/>
            </a:pPr>
            <a:endParaRPr lang="en-US" sz="2000" dirty="0">
              <a:latin typeface="Candara" panose="020E0502030303020204" pitchFamily="34" charset="0"/>
            </a:endParaRPr>
          </a:p>
          <a:p>
            <a:r>
              <a:rPr lang="en-US" dirty="0">
                <a:latin typeface="Candara" panose="020E0502030303020204" pitchFamily="34" charset="0"/>
              </a:rPr>
              <a:t>Incremental property tax </a:t>
            </a:r>
            <a:r>
              <a:rPr lang="en-US" dirty="0" smtClean="0">
                <a:latin typeface="Candara" panose="020E0502030303020204" pitchFamily="34" charset="0"/>
              </a:rPr>
              <a:t>revenues </a:t>
            </a:r>
            <a:r>
              <a:rPr lang="en-US" dirty="0">
                <a:latin typeface="Candara" panose="020E0502030303020204" pitchFamily="34" charset="0"/>
              </a:rPr>
              <a:t>used to finance costs of public infrastructure.  </a:t>
            </a:r>
            <a:endParaRPr lang="en-US" dirty="0" smtClean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ndara" panose="020E0502030303020204" pitchFamily="34" charset="0"/>
            </a:endParaRPr>
          </a:p>
          <a:p>
            <a:r>
              <a:rPr lang="en-US" dirty="0" smtClean="0">
                <a:latin typeface="Candara" panose="020E0502030303020204" pitchFamily="34" charset="0"/>
              </a:rPr>
              <a:t>Historic/current/future </a:t>
            </a:r>
            <a:r>
              <a:rPr lang="en-US" dirty="0">
                <a:latin typeface="Candara" panose="020E0502030303020204" pitchFamily="34" charset="0"/>
              </a:rPr>
              <a:t>funding mechanism utilized on </a:t>
            </a:r>
            <a:r>
              <a:rPr lang="en-US" dirty="0" smtClean="0">
                <a:latin typeface="Candara" panose="020E0502030303020204" pitchFamily="34" charset="0"/>
              </a:rPr>
              <a:t>The </a:t>
            </a:r>
            <a:r>
              <a:rPr lang="en-US" dirty="0">
                <a:latin typeface="Candara" panose="020E0502030303020204" pitchFamily="34" charset="0"/>
              </a:rPr>
              <a:t>Banks.</a:t>
            </a:r>
          </a:p>
        </p:txBody>
      </p:sp>
    </p:spTree>
    <p:extLst>
      <p:ext uri="{BB962C8B-B14F-4D97-AF65-F5344CB8AC3E}">
        <p14:creationId xmlns:p14="http://schemas.microsoft.com/office/powerpoint/2010/main" val="23623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3BDFF-08B0-4C78-89CF-7472B147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Other Potential Funding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0AA67C-4ED6-4112-A883-4E69552B4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38600"/>
          </a:xfrm>
        </p:spPr>
        <p:txBody>
          <a:bodyPr>
            <a:normAutofit fontScale="40000" lnSpcReduction="20000"/>
          </a:bodyPr>
          <a:lstStyle/>
          <a:p>
            <a:r>
              <a:rPr lang="en-US" sz="5600" dirty="0" smtClean="0">
                <a:latin typeface="Candara" panose="020E0502030303020204" pitchFamily="34" charset="0"/>
              </a:rPr>
              <a:t>Federal/State </a:t>
            </a:r>
            <a:r>
              <a:rPr lang="en-US" sz="5600" dirty="0">
                <a:latin typeface="Candara" panose="020E0502030303020204" pitchFamily="34" charset="0"/>
              </a:rPr>
              <a:t>grants</a:t>
            </a:r>
          </a:p>
          <a:p>
            <a:r>
              <a:rPr lang="en-US" sz="5600" dirty="0">
                <a:latin typeface="Candara" panose="020E0502030303020204" pitchFamily="34" charset="0"/>
              </a:rPr>
              <a:t>State Loans/Capital Grants</a:t>
            </a:r>
          </a:p>
          <a:p>
            <a:r>
              <a:rPr lang="en-US" sz="5600" dirty="0">
                <a:latin typeface="Candara" panose="020E0502030303020204" pitchFamily="34" charset="0"/>
              </a:rPr>
              <a:t>Federal/State Tax Credits (NMTC, HTC, </a:t>
            </a:r>
            <a:r>
              <a:rPr lang="en-US" sz="5600" dirty="0" smtClean="0">
                <a:latin typeface="Candara" panose="020E0502030303020204" pitchFamily="34" charset="0"/>
              </a:rPr>
              <a:t>etc.)</a:t>
            </a:r>
            <a:endParaRPr lang="en-US" sz="5600" dirty="0">
              <a:latin typeface="Candara" panose="020E0502030303020204" pitchFamily="34" charset="0"/>
            </a:endParaRPr>
          </a:p>
          <a:p>
            <a:r>
              <a:rPr lang="en-US" sz="5600" dirty="0">
                <a:latin typeface="Candara" panose="020E0502030303020204" pitchFamily="34" charset="0"/>
              </a:rPr>
              <a:t>Federal Grants (for transportation TIGER, TIFIA, </a:t>
            </a:r>
            <a:r>
              <a:rPr lang="en-US" sz="5600" dirty="0" smtClean="0">
                <a:latin typeface="Candara" panose="020E0502030303020204" pitchFamily="34" charset="0"/>
              </a:rPr>
              <a:t>etc.)</a:t>
            </a:r>
            <a:endParaRPr lang="en-US" sz="5600" dirty="0">
              <a:latin typeface="Candara" panose="020E0502030303020204" pitchFamily="34" charset="0"/>
            </a:endParaRPr>
          </a:p>
          <a:p>
            <a:r>
              <a:rPr lang="en-US" sz="5600" dirty="0" smtClean="0">
                <a:latin typeface="Candara" panose="020E0502030303020204" pitchFamily="34" charset="0"/>
                <a:cs typeface="Arial" panose="020B0604020202020204" pitchFamily="34" charset="0"/>
              </a:rPr>
              <a:t>Special </a:t>
            </a:r>
            <a:r>
              <a:rPr lang="en-US" sz="5600" dirty="0">
                <a:latin typeface="Candara" panose="020E0502030303020204" pitchFamily="34" charset="0"/>
                <a:cs typeface="Arial" panose="020B0604020202020204" pitchFamily="34" charset="0"/>
              </a:rPr>
              <a:t>Assessment Districts</a:t>
            </a:r>
          </a:p>
          <a:p>
            <a:r>
              <a:rPr lang="en-US" sz="5600" dirty="0">
                <a:latin typeface="Candara" panose="020E0502030303020204" pitchFamily="34" charset="0"/>
                <a:cs typeface="Arial" panose="020B0604020202020204" pitchFamily="34" charset="0"/>
              </a:rPr>
              <a:t>New Community </a:t>
            </a:r>
            <a:r>
              <a:rPr lang="en-US" sz="5600" dirty="0" smtClean="0">
                <a:latin typeface="Candara" panose="020E0502030303020204" pitchFamily="34" charset="0"/>
                <a:cs typeface="Arial" panose="020B0604020202020204" pitchFamily="34" charset="0"/>
              </a:rPr>
              <a:t>Authority </a:t>
            </a:r>
            <a:r>
              <a:rPr lang="en-US" sz="5600" dirty="0">
                <a:latin typeface="Candara" panose="020E0502030303020204" pitchFamily="34" charset="0"/>
                <a:cs typeface="Arial" panose="020B0604020202020204" pitchFamily="34" charset="0"/>
              </a:rPr>
              <a:t>(ORC 349)</a:t>
            </a:r>
          </a:p>
          <a:p>
            <a:r>
              <a:rPr lang="en-US" sz="5600" dirty="0">
                <a:latin typeface="Candara" panose="020E0502030303020204" pitchFamily="34" charset="0"/>
                <a:cs typeface="Arial" panose="020B0604020202020204" pitchFamily="34" charset="0"/>
              </a:rPr>
              <a:t>County Tax Incentives</a:t>
            </a:r>
          </a:p>
          <a:p>
            <a:r>
              <a:rPr lang="en-US" sz="5600" dirty="0">
                <a:latin typeface="Candara" panose="020E0502030303020204" pitchFamily="34" charset="0"/>
                <a:cs typeface="Arial" panose="020B0604020202020204" pitchFamily="34" charset="0"/>
              </a:rPr>
              <a:t>CRA/Enterprise Zones</a:t>
            </a:r>
          </a:p>
          <a:p>
            <a:r>
              <a:rPr lang="en-US" sz="5600" dirty="0" smtClean="0">
                <a:latin typeface="Candara" panose="020E0502030303020204" pitchFamily="34" charset="0"/>
                <a:cs typeface="Arial" panose="020B0604020202020204" pitchFamily="34" charset="0"/>
              </a:rPr>
              <a:t>Local </a:t>
            </a:r>
            <a:r>
              <a:rPr lang="en-US" sz="5600" dirty="0">
                <a:latin typeface="Candara" panose="020E0502030303020204" pitchFamily="34" charset="0"/>
                <a:cs typeface="Arial" panose="020B0604020202020204" pitchFamily="34" charset="0"/>
              </a:rPr>
              <a:t>Community Tax and Revenue Sources</a:t>
            </a:r>
          </a:p>
          <a:p>
            <a:r>
              <a:rPr lang="en-US" sz="5600" dirty="0">
                <a:latin typeface="Candara" panose="020E0502030303020204" pitchFamily="34" charset="0"/>
                <a:cs typeface="Arial" panose="020B0604020202020204" pitchFamily="34" charset="0"/>
              </a:rPr>
              <a:t>Community Development Block Grants</a:t>
            </a:r>
            <a:endParaRPr lang="en-US" sz="5600" dirty="0">
              <a:latin typeface="Candara" panose="020E0502030303020204" pitchFamily="34" charset="0"/>
            </a:endParaRPr>
          </a:p>
          <a:p>
            <a:r>
              <a:rPr lang="en-US" sz="5600" dirty="0" smtClean="0">
                <a:latin typeface="Candara" panose="020E0502030303020204" pitchFamily="34" charset="0"/>
                <a:cs typeface="Arial" panose="020B0604020202020204" pitchFamily="34" charset="0"/>
              </a:rPr>
              <a:t>Private </a:t>
            </a:r>
            <a:r>
              <a:rPr lang="en-US" sz="5600" dirty="0">
                <a:latin typeface="Candara" panose="020E0502030303020204" pitchFamily="34" charset="0"/>
                <a:cs typeface="Arial" panose="020B0604020202020204" pitchFamily="34" charset="0"/>
              </a:rPr>
              <a:t>Equity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5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 flipH="1">
            <a:off x="-17076" y="6491844"/>
            <a:ext cx="9161076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26" y="6179771"/>
            <a:ext cx="538479" cy="6241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457200" y="-533400"/>
            <a:ext cx="10210800" cy="7848600"/>
            <a:chOff x="0" y="19194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9" t="27291" r="15755" b="33580"/>
            <a:stretch/>
          </p:blipFill>
          <p:spPr>
            <a:xfrm>
              <a:off x="0" y="19194"/>
              <a:ext cx="9144000" cy="685800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1299883" y="969818"/>
              <a:ext cx="3263579" cy="2355273"/>
            </a:xfrm>
            <a:custGeom>
              <a:avLst/>
              <a:gdLst>
                <a:gd name="connsiteX0" fmla="*/ 116114 w 5617028"/>
                <a:gd name="connsiteY0" fmla="*/ 43543 h 3454400"/>
                <a:gd name="connsiteX1" fmla="*/ 3744686 w 5617028"/>
                <a:gd name="connsiteY1" fmla="*/ 188686 h 3454400"/>
                <a:gd name="connsiteX2" fmla="*/ 3846286 w 5617028"/>
                <a:gd name="connsiteY2" fmla="*/ 14515 h 3454400"/>
                <a:gd name="connsiteX3" fmla="*/ 4005943 w 5617028"/>
                <a:gd name="connsiteY3" fmla="*/ 0 h 3454400"/>
                <a:gd name="connsiteX4" fmla="*/ 4296228 w 5617028"/>
                <a:gd name="connsiteY4" fmla="*/ 29029 h 3454400"/>
                <a:gd name="connsiteX5" fmla="*/ 4717143 w 5617028"/>
                <a:gd name="connsiteY5" fmla="*/ 130629 h 3454400"/>
                <a:gd name="connsiteX6" fmla="*/ 5254171 w 5617028"/>
                <a:gd name="connsiteY6" fmla="*/ 116115 h 3454400"/>
                <a:gd name="connsiteX7" fmla="*/ 5515428 w 5617028"/>
                <a:gd name="connsiteY7" fmla="*/ 145143 h 3454400"/>
                <a:gd name="connsiteX8" fmla="*/ 5602514 w 5617028"/>
                <a:gd name="connsiteY8" fmla="*/ 203200 h 3454400"/>
                <a:gd name="connsiteX9" fmla="*/ 5617028 w 5617028"/>
                <a:gd name="connsiteY9" fmla="*/ 1712686 h 3454400"/>
                <a:gd name="connsiteX10" fmla="*/ 3889828 w 5617028"/>
                <a:gd name="connsiteY10" fmla="*/ 3454400 h 3454400"/>
                <a:gd name="connsiteX11" fmla="*/ 0 w 5617028"/>
                <a:gd name="connsiteY11" fmla="*/ 3439886 h 3454400"/>
                <a:gd name="connsiteX12" fmla="*/ 116114 w 5617028"/>
                <a:gd name="connsiteY12" fmla="*/ 43543 h 3454400"/>
                <a:gd name="connsiteX0" fmla="*/ 116114 w 5617028"/>
                <a:gd name="connsiteY0" fmla="*/ 43543 h 3454400"/>
                <a:gd name="connsiteX1" fmla="*/ 2046514 w 5617028"/>
                <a:gd name="connsiteY1" fmla="*/ 87086 h 3454400"/>
                <a:gd name="connsiteX2" fmla="*/ 3744686 w 5617028"/>
                <a:gd name="connsiteY2" fmla="*/ 188686 h 3454400"/>
                <a:gd name="connsiteX3" fmla="*/ 3846286 w 5617028"/>
                <a:gd name="connsiteY3" fmla="*/ 14515 h 3454400"/>
                <a:gd name="connsiteX4" fmla="*/ 4005943 w 5617028"/>
                <a:gd name="connsiteY4" fmla="*/ 0 h 3454400"/>
                <a:gd name="connsiteX5" fmla="*/ 4296228 w 5617028"/>
                <a:gd name="connsiteY5" fmla="*/ 29029 h 3454400"/>
                <a:gd name="connsiteX6" fmla="*/ 4717143 w 5617028"/>
                <a:gd name="connsiteY6" fmla="*/ 130629 h 3454400"/>
                <a:gd name="connsiteX7" fmla="*/ 5254171 w 5617028"/>
                <a:gd name="connsiteY7" fmla="*/ 116115 h 3454400"/>
                <a:gd name="connsiteX8" fmla="*/ 5515428 w 5617028"/>
                <a:gd name="connsiteY8" fmla="*/ 145143 h 3454400"/>
                <a:gd name="connsiteX9" fmla="*/ 5602514 w 5617028"/>
                <a:gd name="connsiteY9" fmla="*/ 203200 h 3454400"/>
                <a:gd name="connsiteX10" fmla="*/ 5617028 w 5617028"/>
                <a:gd name="connsiteY10" fmla="*/ 1712686 h 3454400"/>
                <a:gd name="connsiteX11" fmla="*/ 3889828 w 5617028"/>
                <a:gd name="connsiteY11" fmla="*/ 3454400 h 3454400"/>
                <a:gd name="connsiteX12" fmla="*/ 0 w 5617028"/>
                <a:gd name="connsiteY12" fmla="*/ 3439886 h 3454400"/>
                <a:gd name="connsiteX13" fmla="*/ 116114 w 5617028"/>
                <a:gd name="connsiteY13" fmla="*/ 43543 h 34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7028" h="3454400">
                  <a:moveTo>
                    <a:pt x="116114" y="43543"/>
                  </a:moveTo>
                  <a:lnTo>
                    <a:pt x="2046514" y="87086"/>
                  </a:lnTo>
                  <a:lnTo>
                    <a:pt x="3744686" y="188686"/>
                  </a:lnTo>
                  <a:lnTo>
                    <a:pt x="3846286" y="14515"/>
                  </a:lnTo>
                  <a:lnTo>
                    <a:pt x="4005943" y="0"/>
                  </a:lnTo>
                  <a:lnTo>
                    <a:pt x="4296228" y="29029"/>
                  </a:lnTo>
                  <a:lnTo>
                    <a:pt x="4717143" y="130629"/>
                  </a:lnTo>
                  <a:lnTo>
                    <a:pt x="5254171" y="116115"/>
                  </a:lnTo>
                  <a:lnTo>
                    <a:pt x="5515428" y="145143"/>
                  </a:lnTo>
                  <a:lnTo>
                    <a:pt x="5602514" y="203200"/>
                  </a:lnTo>
                  <a:lnTo>
                    <a:pt x="5617028" y="1712686"/>
                  </a:lnTo>
                  <a:lnTo>
                    <a:pt x="3889828" y="3454400"/>
                  </a:lnTo>
                  <a:lnTo>
                    <a:pt x="0" y="3439886"/>
                  </a:lnTo>
                  <a:lnTo>
                    <a:pt x="116114" y="4354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150" tIns="28575" rIns="57150" bIns="28575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576269" y="1088571"/>
              <a:ext cx="3509042" cy="2256312"/>
            </a:xfrm>
            <a:custGeom>
              <a:avLst/>
              <a:gdLst>
                <a:gd name="connsiteX0" fmla="*/ 0 w 5965372"/>
                <a:gd name="connsiteY0" fmla="*/ 0 h 3309258"/>
                <a:gd name="connsiteX1" fmla="*/ 14514 w 5965372"/>
                <a:gd name="connsiteY1" fmla="*/ 1567543 h 3309258"/>
                <a:gd name="connsiteX2" fmla="*/ 1727200 w 5965372"/>
                <a:gd name="connsiteY2" fmla="*/ 3309258 h 3309258"/>
                <a:gd name="connsiteX3" fmla="*/ 5283200 w 5965372"/>
                <a:gd name="connsiteY3" fmla="*/ 3280229 h 3309258"/>
                <a:gd name="connsiteX4" fmla="*/ 5341257 w 5965372"/>
                <a:gd name="connsiteY4" fmla="*/ 3149600 h 3309258"/>
                <a:gd name="connsiteX5" fmla="*/ 5471886 w 5965372"/>
                <a:gd name="connsiteY5" fmla="*/ 2989943 h 3309258"/>
                <a:gd name="connsiteX6" fmla="*/ 5515429 w 5965372"/>
                <a:gd name="connsiteY6" fmla="*/ 2859315 h 3309258"/>
                <a:gd name="connsiteX7" fmla="*/ 5457372 w 5965372"/>
                <a:gd name="connsiteY7" fmla="*/ 2743200 h 3309258"/>
                <a:gd name="connsiteX8" fmla="*/ 5370286 w 5965372"/>
                <a:gd name="connsiteY8" fmla="*/ 2583543 h 3309258"/>
                <a:gd name="connsiteX9" fmla="*/ 5210629 w 5965372"/>
                <a:gd name="connsiteY9" fmla="*/ 2612572 h 3309258"/>
                <a:gd name="connsiteX10" fmla="*/ 4963886 w 5965372"/>
                <a:gd name="connsiteY10" fmla="*/ 2670629 h 3309258"/>
                <a:gd name="connsiteX11" fmla="*/ 4818743 w 5965372"/>
                <a:gd name="connsiteY11" fmla="*/ 2627086 h 3309258"/>
                <a:gd name="connsiteX12" fmla="*/ 4746172 w 5965372"/>
                <a:gd name="connsiteY12" fmla="*/ 2525486 h 3309258"/>
                <a:gd name="connsiteX13" fmla="*/ 4717143 w 5965372"/>
                <a:gd name="connsiteY13" fmla="*/ 2394858 h 3309258"/>
                <a:gd name="connsiteX14" fmla="*/ 4659086 w 5965372"/>
                <a:gd name="connsiteY14" fmla="*/ 2351315 h 3309258"/>
                <a:gd name="connsiteX15" fmla="*/ 4630057 w 5965372"/>
                <a:gd name="connsiteY15" fmla="*/ 2249715 h 3309258"/>
                <a:gd name="connsiteX16" fmla="*/ 4630057 w 5965372"/>
                <a:gd name="connsiteY16" fmla="*/ 2249715 h 3309258"/>
                <a:gd name="connsiteX17" fmla="*/ 4876800 w 5965372"/>
                <a:gd name="connsiteY17" fmla="*/ 2061029 h 3309258"/>
                <a:gd name="connsiteX18" fmla="*/ 4963886 w 5965372"/>
                <a:gd name="connsiteY18" fmla="*/ 2002972 h 3309258"/>
                <a:gd name="connsiteX19" fmla="*/ 5065486 w 5965372"/>
                <a:gd name="connsiteY19" fmla="*/ 1959429 h 3309258"/>
                <a:gd name="connsiteX20" fmla="*/ 5123543 w 5965372"/>
                <a:gd name="connsiteY20" fmla="*/ 1857829 h 3309258"/>
                <a:gd name="connsiteX21" fmla="*/ 5138057 w 5965372"/>
                <a:gd name="connsiteY21" fmla="*/ 1712686 h 3309258"/>
                <a:gd name="connsiteX22" fmla="*/ 5196114 w 5965372"/>
                <a:gd name="connsiteY22" fmla="*/ 1640115 h 3309258"/>
                <a:gd name="connsiteX23" fmla="*/ 5312229 w 5965372"/>
                <a:gd name="connsiteY23" fmla="*/ 1553029 h 3309258"/>
                <a:gd name="connsiteX24" fmla="*/ 5515429 w 5965372"/>
                <a:gd name="connsiteY24" fmla="*/ 1480458 h 3309258"/>
                <a:gd name="connsiteX25" fmla="*/ 5733143 w 5965372"/>
                <a:gd name="connsiteY25" fmla="*/ 1320800 h 3309258"/>
                <a:gd name="connsiteX26" fmla="*/ 5820229 w 5965372"/>
                <a:gd name="connsiteY26" fmla="*/ 1233715 h 3309258"/>
                <a:gd name="connsiteX27" fmla="*/ 5892800 w 5965372"/>
                <a:gd name="connsiteY27" fmla="*/ 1175658 h 3309258"/>
                <a:gd name="connsiteX28" fmla="*/ 5907314 w 5965372"/>
                <a:gd name="connsiteY28" fmla="*/ 1045029 h 3309258"/>
                <a:gd name="connsiteX29" fmla="*/ 5965372 w 5965372"/>
                <a:gd name="connsiteY29" fmla="*/ 899886 h 3309258"/>
                <a:gd name="connsiteX30" fmla="*/ 5834743 w 5965372"/>
                <a:gd name="connsiteY30" fmla="*/ 841829 h 3309258"/>
                <a:gd name="connsiteX31" fmla="*/ 5834743 w 5965372"/>
                <a:gd name="connsiteY31" fmla="*/ 841829 h 3309258"/>
                <a:gd name="connsiteX32" fmla="*/ 5805714 w 5965372"/>
                <a:gd name="connsiteY32" fmla="*/ 580572 h 3309258"/>
                <a:gd name="connsiteX33" fmla="*/ 5210629 w 5965372"/>
                <a:gd name="connsiteY33" fmla="*/ 508000 h 3309258"/>
                <a:gd name="connsiteX34" fmla="*/ 4688114 w 5965372"/>
                <a:gd name="connsiteY34" fmla="*/ 464458 h 3309258"/>
                <a:gd name="connsiteX35" fmla="*/ 4136572 w 5965372"/>
                <a:gd name="connsiteY35" fmla="*/ 464458 h 3309258"/>
                <a:gd name="connsiteX36" fmla="*/ 3947886 w 5965372"/>
                <a:gd name="connsiteY36" fmla="*/ 478972 h 3309258"/>
                <a:gd name="connsiteX37" fmla="*/ 3164114 w 5965372"/>
                <a:gd name="connsiteY37" fmla="*/ 319315 h 3309258"/>
                <a:gd name="connsiteX38" fmla="*/ 2743200 w 5965372"/>
                <a:gd name="connsiteY38" fmla="*/ 304800 h 3309258"/>
                <a:gd name="connsiteX39" fmla="*/ 1843314 w 5965372"/>
                <a:gd name="connsiteY39" fmla="*/ 174172 h 3309258"/>
                <a:gd name="connsiteX40" fmla="*/ 1393372 w 5965372"/>
                <a:gd name="connsiteY40" fmla="*/ 159658 h 3309258"/>
                <a:gd name="connsiteX41" fmla="*/ 986972 w 5965372"/>
                <a:gd name="connsiteY41" fmla="*/ 72572 h 3309258"/>
                <a:gd name="connsiteX42" fmla="*/ 711200 w 5965372"/>
                <a:gd name="connsiteY42" fmla="*/ 72572 h 3309258"/>
                <a:gd name="connsiteX43" fmla="*/ 449943 w 5965372"/>
                <a:gd name="connsiteY43" fmla="*/ 101600 h 3309258"/>
                <a:gd name="connsiteX44" fmla="*/ 0 w 5965372"/>
                <a:gd name="connsiteY44" fmla="*/ 0 h 330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65372" h="3309258">
                  <a:moveTo>
                    <a:pt x="0" y="0"/>
                  </a:moveTo>
                  <a:lnTo>
                    <a:pt x="14514" y="1567543"/>
                  </a:lnTo>
                  <a:lnTo>
                    <a:pt x="1727200" y="3309258"/>
                  </a:lnTo>
                  <a:lnTo>
                    <a:pt x="5283200" y="3280229"/>
                  </a:lnTo>
                  <a:lnTo>
                    <a:pt x="5341257" y="3149600"/>
                  </a:lnTo>
                  <a:lnTo>
                    <a:pt x="5471886" y="2989943"/>
                  </a:lnTo>
                  <a:lnTo>
                    <a:pt x="5515429" y="2859315"/>
                  </a:lnTo>
                  <a:lnTo>
                    <a:pt x="5457372" y="2743200"/>
                  </a:lnTo>
                  <a:lnTo>
                    <a:pt x="5370286" y="2583543"/>
                  </a:lnTo>
                  <a:lnTo>
                    <a:pt x="5210629" y="2612572"/>
                  </a:lnTo>
                  <a:lnTo>
                    <a:pt x="4963886" y="2670629"/>
                  </a:lnTo>
                  <a:lnTo>
                    <a:pt x="4818743" y="2627086"/>
                  </a:lnTo>
                  <a:lnTo>
                    <a:pt x="4746172" y="2525486"/>
                  </a:lnTo>
                  <a:lnTo>
                    <a:pt x="4717143" y="2394858"/>
                  </a:lnTo>
                  <a:lnTo>
                    <a:pt x="4659086" y="2351315"/>
                  </a:lnTo>
                  <a:lnTo>
                    <a:pt x="4630057" y="2249715"/>
                  </a:lnTo>
                  <a:lnTo>
                    <a:pt x="4630057" y="2249715"/>
                  </a:lnTo>
                  <a:lnTo>
                    <a:pt x="4876800" y="2061029"/>
                  </a:lnTo>
                  <a:lnTo>
                    <a:pt x="4963886" y="2002972"/>
                  </a:lnTo>
                  <a:lnTo>
                    <a:pt x="5065486" y="1959429"/>
                  </a:lnTo>
                  <a:lnTo>
                    <a:pt x="5123543" y="1857829"/>
                  </a:lnTo>
                  <a:lnTo>
                    <a:pt x="5138057" y="1712686"/>
                  </a:lnTo>
                  <a:lnTo>
                    <a:pt x="5196114" y="1640115"/>
                  </a:lnTo>
                  <a:lnTo>
                    <a:pt x="5312229" y="1553029"/>
                  </a:lnTo>
                  <a:lnTo>
                    <a:pt x="5515429" y="1480458"/>
                  </a:lnTo>
                  <a:lnTo>
                    <a:pt x="5733143" y="1320800"/>
                  </a:lnTo>
                  <a:lnTo>
                    <a:pt x="5820229" y="1233715"/>
                  </a:lnTo>
                  <a:lnTo>
                    <a:pt x="5892800" y="1175658"/>
                  </a:lnTo>
                  <a:lnTo>
                    <a:pt x="5907314" y="1045029"/>
                  </a:lnTo>
                  <a:lnTo>
                    <a:pt x="5965372" y="899886"/>
                  </a:lnTo>
                  <a:lnTo>
                    <a:pt x="5834743" y="841829"/>
                  </a:lnTo>
                  <a:lnTo>
                    <a:pt x="5834743" y="841829"/>
                  </a:lnTo>
                  <a:lnTo>
                    <a:pt x="5805714" y="580572"/>
                  </a:lnTo>
                  <a:lnTo>
                    <a:pt x="5210629" y="508000"/>
                  </a:lnTo>
                  <a:lnTo>
                    <a:pt x="4688114" y="464458"/>
                  </a:lnTo>
                  <a:lnTo>
                    <a:pt x="4136572" y="464458"/>
                  </a:lnTo>
                  <a:lnTo>
                    <a:pt x="3947886" y="478972"/>
                  </a:lnTo>
                  <a:lnTo>
                    <a:pt x="3164114" y="319315"/>
                  </a:lnTo>
                  <a:lnTo>
                    <a:pt x="2743200" y="304800"/>
                  </a:lnTo>
                  <a:lnTo>
                    <a:pt x="1843314" y="174172"/>
                  </a:lnTo>
                  <a:lnTo>
                    <a:pt x="1393372" y="159658"/>
                  </a:lnTo>
                  <a:lnTo>
                    <a:pt x="986972" y="72572"/>
                  </a:lnTo>
                  <a:lnTo>
                    <a:pt x="711200" y="72572"/>
                  </a:lnTo>
                  <a:lnTo>
                    <a:pt x="44994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150" tIns="28575" rIns="57150" bIns="28575"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584807" y="3334987"/>
              <a:ext cx="3090689" cy="2899559"/>
            </a:xfrm>
            <a:custGeom>
              <a:avLst/>
              <a:gdLst>
                <a:gd name="connsiteX0" fmla="*/ 0 w 5254172"/>
                <a:gd name="connsiteY0" fmla="*/ 2148115 h 4252686"/>
                <a:gd name="connsiteX1" fmla="*/ 0 w 5254172"/>
                <a:gd name="connsiteY1" fmla="*/ 1727200 h 4252686"/>
                <a:gd name="connsiteX2" fmla="*/ 1741715 w 5254172"/>
                <a:gd name="connsiteY2" fmla="*/ 0 h 4252686"/>
                <a:gd name="connsiteX3" fmla="*/ 5225143 w 5254172"/>
                <a:gd name="connsiteY3" fmla="*/ 0 h 4252686"/>
                <a:gd name="connsiteX4" fmla="*/ 5254172 w 5254172"/>
                <a:gd name="connsiteY4" fmla="*/ 72572 h 4252686"/>
                <a:gd name="connsiteX5" fmla="*/ 5109029 w 5254172"/>
                <a:gd name="connsiteY5" fmla="*/ 203200 h 4252686"/>
                <a:gd name="connsiteX6" fmla="*/ 5109029 w 5254172"/>
                <a:gd name="connsiteY6" fmla="*/ 203200 h 4252686"/>
                <a:gd name="connsiteX7" fmla="*/ 5080000 w 5254172"/>
                <a:gd name="connsiteY7" fmla="*/ 449943 h 4252686"/>
                <a:gd name="connsiteX8" fmla="*/ 5036458 w 5254172"/>
                <a:gd name="connsiteY8" fmla="*/ 551543 h 4252686"/>
                <a:gd name="connsiteX9" fmla="*/ 4978400 w 5254172"/>
                <a:gd name="connsiteY9" fmla="*/ 856343 h 4252686"/>
                <a:gd name="connsiteX10" fmla="*/ 4513943 w 5254172"/>
                <a:gd name="connsiteY10" fmla="*/ 4252686 h 4252686"/>
                <a:gd name="connsiteX11" fmla="*/ 4281715 w 5254172"/>
                <a:gd name="connsiteY11" fmla="*/ 4107543 h 4252686"/>
                <a:gd name="connsiteX12" fmla="*/ 3947886 w 5254172"/>
                <a:gd name="connsiteY12" fmla="*/ 3831772 h 4252686"/>
                <a:gd name="connsiteX13" fmla="*/ 3570515 w 5254172"/>
                <a:gd name="connsiteY13" fmla="*/ 3730172 h 4252686"/>
                <a:gd name="connsiteX14" fmla="*/ 3077029 w 5254172"/>
                <a:gd name="connsiteY14" fmla="*/ 3657600 h 4252686"/>
                <a:gd name="connsiteX15" fmla="*/ 2699658 w 5254172"/>
                <a:gd name="connsiteY15" fmla="*/ 3570515 h 4252686"/>
                <a:gd name="connsiteX16" fmla="*/ 2380343 w 5254172"/>
                <a:gd name="connsiteY16" fmla="*/ 3381829 h 4252686"/>
                <a:gd name="connsiteX17" fmla="*/ 2220686 w 5254172"/>
                <a:gd name="connsiteY17" fmla="*/ 2960915 h 4252686"/>
                <a:gd name="connsiteX18" fmla="*/ 2206172 w 5254172"/>
                <a:gd name="connsiteY18" fmla="*/ 2467429 h 4252686"/>
                <a:gd name="connsiteX19" fmla="*/ 2206172 w 5254172"/>
                <a:gd name="connsiteY19" fmla="*/ 2206172 h 4252686"/>
                <a:gd name="connsiteX20" fmla="*/ 2075543 w 5254172"/>
                <a:gd name="connsiteY20" fmla="*/ 1872343 h 4252686"/>
                <a:gd name="connsiteX21" fmla="*/ 1886858 w 5254172"/>
                <a:gd name="connsiteY21" fmla="*/ 1698172 h 4252686"/>
                <a:gd name="connsiteX22" fmla="*/ 1683658 w 5254172"/>
                <a:gd name="connsiteY22" fmla="*/ 1625600 h 4252686"/>
                <a:gd name="connsiteX23" fmla="*/ 1524000 w 5254172"/>
                <a:gd name="connsiteY23" fmla="*/ 1640115 h 4252686"/>
                <a:gd name="connsiteX24" fmla="*/ 1349829 w 5254172"/>
                <a:gd name="connsiteY24" fmla="*/ 1654629 h 4252686"/>
                <a:gd name="connsiteX25" fmla="*/ 1204686 w 5254172"/>
                <a:gd name="connsiteY25" fmla="*/ 1785257 h 4252686"/>
                <a:gd name="connsiteX26" fmla="*/ 1030515 w 5254172"/>
                <a:gd name="connsiteY26" fmla="*/ 2046515 h 4252686"/>
                <a:gd name="connsiteX27" fmla="*/ 899886 w 5254172"/>
                <a:gd name="connsiteY27" fmla="*/ 2206172 h 4252686"/>
                <a:gd name="connsiteX28" fmla="*/ 653143 w 5254172"/>
                <a:gd name="connsiteY28" fmla="*/ 2307772 h 4252686"/>
                <a:gd name="connsiteX29" fmla="*/ 420915 w 5254172"/>
                <a:gd name="connsiteY29" fmla="*/ 2336800 h 4252686"/>
                <a:gd name="connsiteX30" fmla="*/ 290286 w 5254172"/>
                <a:gd name="connsiteY30" fmla="*/ 2278743 h 4252686"/>
                <a:gd name="connsiteX31" fmla="*/ 101600 w 5254172"/>
                <a:gd name="connsiteY31" fmla="*/ 2191657 h 4252686"/>
                <a:gd name="connsiteX32" fmla="*/ 0 w 5254172"/>
                <a:gd name="connsiteY32" fmla="*/ 2148115 h 425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254172" h="4252686">
                  <a:moveTo>
                    <a:pt x="0" y="2148115"/>
                  </a:moveTo>
                  <a:lnTo>
                    <a:pt x="0" y="1727200"/>
                  </a:lnTo>
                  <a:lnTo>
                    <a:pt x="1741715" y="0"/>
                  </a:lnTo>
                  <a:lnTo>
                    <a:pt x="5225143" y="0"/>
                  </a:lnTo>
                  <a:lnTo>
                    <a:pt x="5254172" y="72572"/>
                  </a:lnTo>
                  <a:lnTo>
                    <a:pt x="5109029" y="203200"/>
                  </a:lnTo>
                  <a:lnTo>
                    <a:pt x="5109029" y="203200"/>
                  </a:lnTo>
                  <a:lnTo>
                    <a:pt x="5080000" y="449943"/>
                  </a:lnTo>
                  <a:lnTo>
                    <a:pt x="5036458" y="551543"/>
                  </a:lnTo>
                  <a:lnTo>
                    <a:pt x="4978400" y="856343"/>
                  </a:lnTo>
                  <a:lnTo>
                    <a:pt x="4513943" y="4252686"/>
                  </a:lnTo>
                  <a:lnTo>
                    <a:pt x="4281715" y="4107543"/>
                  </a:lnTo>
                  <a:lnTo>
                    <a:pt x="3947886" y="3831772"/>
                  </a:lnTo>
                  <a:lnTo>
                    <a:pt x="3570515" y="3730172"/>
                  </a:lnTo>
                  <a:lnTo>
                    <a:pt x="3077029" y="3657600"/>
                  </a:lnTo>
                  <a:lnTo>
                    <a:pt x="2699658" y="3570515"/>
                  </a:lnTo>
                  <a:lnTo>
                    <a:pt x="2380343" y="3381829"/>
                  </a:lnTo>
                  <a:lnTo>
                    <a:pt x="2220686" y="2960915"/>
                  </a:lnTo>
                  <a:lnTo>
                    <a:pt x="2206172" y="2467429"/>
                  </a:lnTo>
                  <a:lnTo>
                    <a:pt x="2206172" y="2206172"/>
                  </a:lnTo>
                  <a:lnTo>
                    <a:pt x="2075543" y="1872343"/>
                  </a:lnTo>
                  <a:lnTo>
                    <a:pt x="1886858" y="1698172"/>
                  </a:lnTo>
                  <a:lnTo>
                    <a:pt x="1683658" y="1625600"/>
                  </a:lnTo>
                  <a:lnTo>
                    <a:pt x="1524000" y="1640115"/>
                  </a:lnTo>
                  <a:lnTo>
                    <a:pt x="1349829" y="1654629"/>
                  </a:lnTo>
                  <a:lnTo>
                    <a:pt x="1204686" y="1785257"/>
                  </a:lnTo>
                  <a:lnTo>
                    <a:pt x="1030515" y="2046515"/>
                  </a:lnTo>
                  <a:lnTo>
                    <a:pt x="899886" y="2206172"/>
                  </a:lnTo>
                  <a:lnTo>
                    <a:pt x="653143" y="2307772"/>
                  </a:lnTo>
                  <a:lnTo>
                    <a:pt x="420915" y="2336800"/>
                  </a:lnTo>
                  <a:lnTo>
                    <a:pt x="290286" y="2278743"/>
                  </a:lnTo>
                  <a:lnTo>
                    <a:pt x="101600" y="2191657"/>
                  </a:lnTo>
                  <a:lnTo>
                    <a:pt x="0" y="2148115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150" tIns="28575" rIns="57150" bIns="28575"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255059" y="989253"/>
              <a:ext cx="6813176" cy="5264727"/>
            </a:xfrm>
            <a:custGeom>
              <a:avLst/>
              <a:gdLst>
                <a:gd name="connsiteX0" fmla="*/ 159657 w 11582400"/>
                <a:gd name="connsiteY0" fmla="*/ 58057 h 7721600"/>
                <a:gd name="connsiteX1" fmla="*/ 3788229 w 11582400"/>
                <a:gd name="connsiteY1" fmla="*/ 174171 h 7721600"/>
                <a:gd name="connsiteX2" fmla="*/ 3860800 w 11582400"/>
                <a:gd name="connsiteY2" fmla="*/ 58057 h 7721600"/>
                <a:gd name="connsiteX3" fmla="*/ 3947886 w 11582400"/>
                <a:gd name="connsiteY3" fmla="*/ 0 h 7721600"/>
                <a:gd name="connsiteX4" fmla="*/ 4151086 w 11582400"/>
                <a:gd name="connsiteY4" fmla="*/ 0 h 7721600"/>
                <a:gd name="connsiteX5" fmla="*/ 4368800 w 11582400"/>
                <a:gd name="connsiteY5" fmla="*/ 43543 h 7721600"/>
                <a:gd name="connsiteX6" fmla="*/ 4746171 w 11582400"/>
                <a:gd name="connsiteY6" fmla="*/ 130629 h 7721600"/>
                <a:gd name="connsiteX7" fmla="*/ 5370286 w 11582400"/>
                <a:gd name="connsiteY7" fmla="*/ 130629 h 7721600"/>
                <a:gd name="connsiteX8" fmla="*/ 5704114 w 11582400"/>
                <a:gd name="connsiteY8" fmla="*/ 188686 h 7721600"/>
                <a:gd name="connsiteX9" fmla="*/ 6023429 w 11582400"/>
                <a:gd name="connsiteY9" fmla="*/ 275771 h 7721600"/>
                <a:gd name="connsiteX10" fmla="*/ 6241143 w 11582400"/>
                <a:gd name="connsiteY10" fmla="*/ 261257 h 7721600"/>
                <a:gd name="connsiteX11" fmla="*/ 6386286 w 11582400"/>
                <a:gd name="connsiteY11" fmla="*/ 261257 h 7721600"/>
                <a:gd name="connsiteX12" fmla="*/ 6604000 w 11582400"/>
                <a:gd name="connsiteY12" fmla="*/ 232229 h 7721600"/>
                <a:gd name="connsiteX13" fmla="*/ 6792686 w 11582400"/>
                <a:gd name="connsiteY13" fmla="*/ 261257 h 7721600"/>
                <a:gd name="connsiteX14" fmla="*/ 7053943 w 11582400"/>
                <a:gd name="connsiteY14" fmla="*/ 362857 h 7721600"/>
                <a:gd name="connsiteX15" fmla="*/ 7213600 w 11582400"/>
                <a:gd name="connsiteY15" fmla="*/ 304800 h 7721600"/>
                <a:gd name="connsiteX16" fmla="*/ 7547429 w 11582400"/>
                <a:gd name="connsiteY16" fmla="*/ 333829 h 7721600"/>
                <a:gd name="connsiteX17" fmla="*/ 8128000 w 11582400"/>
                <a:gd name="connsiteY17" fmla="*/ 449943 h 7721600"/>
                <a:gd name="connsiteX18" fmla="*/ 8432800 w 11582400"/>
                <a:gd name="connsiteY18" fmla="*/ 478971 h 7721600"/>
                <a:gd name="connsiteX19" fmla="*/ 8839200 w 11582400"/>
                <a:gd name="connsiteY19" fmla="*/ 478971 h 7721600"/>
                <a:gd name="connsiteX20" fmla="*/ 9681029 w 11582400"/>
                <a:gd name="connsiteY20" fmla="*/ 653143 h 7721600"/>
                <a:gd name="connsiteX21" fmla="*/ 9898743 w 11582400"/>
                <a:gd name="connsiteY21" fmla="*/ 624114 h 7721600"/>
                <a:gd name="connsiteX22" fmla="*/ 10232571 w 11582400"/>
                <a:gd name="connsiteY22" fmla="*/ 624114 h 7721600"/>
                <a:gd name="connsiteX23" fmla="*/ 10464800 w 11582400"/>
                <a:gd name="connsiteY23" fmla="*/ 667657 h 7721600"/>
                <a:gd name="connsiteX24" fmla="*/ 10682514 w 11582400"/>
                <a:gd name="connsiteY24" fmla="*/ 667657 h 7721600"/>
                <a:gd name="connsiteX25" fmla="*/ 11437257 w 11582400"/>
                <a:gd name="connsiteY25" fmla="*/ 783771 h 7721600"/>
                <a:gd name="connsiteX26" fmla="*/ 11451771 w 11582400"/>
                <a:gd name="connsiteY26" fmla="*/ 986971 h 7721600"/>
                <a:gd name="connsiteX27" fmla="*/ 11582400 w 11582400"/>
                <a:gd name="connsiteY27" fmla="*/ 1103086 h 7721600"/>
                <a:gd name="connsiteX28" fmla="*/ 11538857 w 11582400"/>
                <a:gd name="connsiteY28" fmla="*/ 1306286 h 7721600"/>
                <a:gd name="connsiteX29" fmla="*/ 11422743 w 11582400"/>
                <a:gd name="connsiteY29" fmla="*/ 1451429 h 7721600"/>
                <a:gd name="connsiteX30" fmla="*/ 11234057 w 11582400"/>
                <a:gd name="connsiteY30" fmla="*/ 1640114 h 7721600"/>
                <a:gd name="connsiteX31" fmla="*/ 10929257 w 11582400"/>
                <a:gd name="connsiteY31" fmla="*/ 1770743 h 7721600"/>
                <a:gd name="connsiteX32" fmla="*/ 10784114 w 11582400"/>
                <a:gd name="connsiteY32" fmla="*/ 1843314 h 7721600"/>
                <a:gd name="connsiteX33" fmla="*/ 10784114 w 11582400"/>
                <a:gd name="connsiteY33" fmla="*/ 2046514 h 7721600"/>
                <a:gd name="connsiteX34" fmla="*/ 10697029 w 11582400"/>
                <a:gd name="connsiteY34" fmla="*/ 2191657 h 7721600"/>
                <a:gd name="connsiteX35" fmla="*/ 10595429 w 11582400"/>
                <a:gd name="connsiteY35" fmla="*/ 2177143 h 7721600"/>
                <a:gd name="connsiteX36" fmla="*/ 10479314 w 11582400"/>
                <a:gd name="connsiteY36" fmla="*/ 2293257 h 7721600"/>
                <a:gd name="connsiteX37" fmla="*/ 10334171 w 11582400"/>
                <a:gd name="connsiteY37" fmla="*/ 2380343 h 7721600"/>
                <a:gd name="connsiteX38" fmla="*/ 10276114 w 11582400"/>
                <a:gd name="connsiteY38" fmla="*/ 2467429 h 7721600"/>
                <a:gd name="connsiteX39" fmla="*/ 10363200 w 11582400"/>
                <a:gd name="connsiteY39" fmla="*/ 2540000 h 7721600"/>
                <a:gd name="connsiteX40" fmla="*/ 10435771 w 11582400"/>
                <a:gd name="connsiteY40" fmla="*/ 2772229 h 7721600"/>
                <a:gd name="connsiteX41" fmla="*/ 10609943 w 11582400"/>
                <a:gd name="connsiteY41" fmla="*/ 2859314 h 7721600"/>
                <a:gd name="connsiteX42" fmla="*/ 10827657 w 11582400"/>
                <a:gd name="connsiteY42" fmla="*/ 2801257 h 7721600"/>
                <a:gd name="connsiteX43" fmla="*/ 10972800 w 11582400"/>
                <a:gd name="connsiteY43" fmla="*/ 2786743 h 7721600"/>
                <a:gd name="connsiteX44" fmla="*/ 11030857 w 11582400"/>
                <a:gd name="connsiteY44" fmla="*/ 2786743 h 7721600"/>
                <a:gd name="connsiteX45" fmla="*/ 11132457 w 11582400"/>
                <a:gd name="connsiteY45" fmla="*/ 2902857 h 7721600"/>
                <a:gd name="connsiteX46" fmla="*/ 11190514 w 11582400"/>
                <a:gd name="connsiteY46" fmla="*/ 3077029 h 7721600"/>
                <a:gd name="connsiteX47" fmla="*/ 11045371 w 11582400"/>
                <a:gd name="connsiteY47" fmla="*/ 3222171 h 7721600"/>
                <a:gd name="connsiteX48" fmla="*/ 10885714 w 11582400"/>
                <a:gd name="connsiteY48" fmla="*/ 3483429 h 7721600"/>
                <a:gd name="connsiteX49" fmla="*/ 10914743 w 11582400"/>
                <a:gd name="connsiteY49" fmla="*/ 3570514 h 7721600"/>
                <a:gd name="connsiteX50" fmla="*/ 10798629 w 11582400"/>
                <a:gd name="connsiteY50" fmla="*/ 3628571 h 7721600"/>
                <a:gd name="connsiteX51" fmla="*/ 10711543 w 11582400"/>
                <a:gd name="connsiteY51" fmla="*/ 3788229 h 7721600"/>
                <a:gd name="connsiteX52" fmla="*/ 10798629 w 11582400"/>
                <a:gd name="connsiteY52" fmla="*/ 3933371 h 7721600"/>
                <a:gd name="connsiteX53" fmla="*/ 10668000 w 11582400"/>
                <a:gd name="connsiteY53" fmla="*/ 4005943 h 7721600"/>
                <a:gd name="connsiteX54" fmla="*/ 10508343 w 11582400"/>
                <a:gd name="connsiteY54" fmla="*/ 5152571 h 7721600"/>
                <a:gd name="connsiteX55" fmla="*/ 10189029 w 11582400"/>
                <a:gd name="connsiteY55" fmla="*/ 7721600 h 7721600"/>
                <a:gd name="connsiteX56" fmla="*/ 10014857 w 11582400"/>
                <a:gd name="connsiteY56" fmla="*/ 7576457 h 7721600"/>
                <a:gd name="connsiteX57" fmla="*/ 9782629 w 11582400"/>
                <a:gd name="connsiteY57" fmla="*/ 7402286 h 7721600"/>
                <a:gd name="connsiteX58" fmla="*/ 9419771 w 11582400"/>
                <a:gd name="connsiteY58" fmla="*/ 7242629 h 7721600"/>
                <a:gd name="connsiteX59" fmla="*/ 8984343 w 11582400"/>
                <a:gd name="connsiteY59" fmla="*/ 7141029 h 7721600"/>
                <a:gd name="connsiteX60" fmla="*/ 8606971 w 11582400"/>
                <a:gd name="connsiteY60" fmla="*/ 7097486 h 7721600"/>
                <a:gd name="connsiteX61" fmla="*/ 8287657 w 11582400"/>
                <a:gd name="connsiteY61" fmla="*/ 7039429 h 7721600"/>
                <a:gd name="connsiteX62" fmla="*/ 8011886 w 11582400"/>
                <a:gd name="connsiteY62" fmla="*/ 6865257 h 7721600"/>
                <a:gd name="connsiteX63" fmla="*/ 7895771 w 11582400"/>
                <a:gd name="connsiteY63" fmla="*/ 6604000 h 7721600"/>
                <a:gd name="connsiteX64" fmla="*/ 7866743 w 11582400"/>
                <a:gd name="connsiteY64" fmla="*/ 6081486 h 7721600"/>
                <a:gd name="connsiteX65" fmla="*/ 7881257 w 11582400"/>
                <a:gd name="connsiteY65" fmla="*/ 5733143 h 7721600"/>
                <a:gd name="connsiteX66" fmla="*/ 7794171 w 11582400"/>
                <a:gd name="connsiteY66" fmla="*/ 5457371 h 7721600"/>
                <a:gd name="connsiteX67" fmla="*/ 7518400 w 11582400"/>
                <a:gd name="connsiteY67" fmla="*/ 5123543 h 7721600"/>
                <a:gd name="connsiteX68" fmla="*/ 7112000 w 11582400"/>
                <a:gd name="connsiteY68" fmla="*/ 5080000 h 7721600"/>
                <a:gd name="connsiteX69" fmla="*/ 6850743 w 11582400"/>
                <a:gd name="connsiteY69" fmla="*/ 5239657 h 7721600"/>
                <a:gd name="connsiteX70" fmla="*/ 6574971 w 11582400"/>
                <a:gd name="connsiteY70" fmla="*/ 5646057 h 7721600"/>
                <a:gd name="connsiteX71" fmla="*/ 6226629 w 11582400"/>
                <a:gd name="connsiteY71" fmla="*/ 5805714 h 7721600"/>
                <a:gd name="connsiteX72" fmla="*/ 5965371 w 11582400"/>
                <a:gd name="connsiteY72" fmla="*/ 5791200 h 7721600"/>
                <a:gd name="connsiteX73" fmla="*/ 5747657 w 11582400"/>
                <a:gd name="connsiteY73" fmla="*/ 5631543 h 7721600"/>
                <a:gd name="connsiteX74" fmla="*/ 5515429 w 11582400"/>
                <a:gd name="connsiteY74" fmla="*/ 5573486 h 7721600"/>
                <a:gd name="connsiteX75" fmla="*/ 5297714 w 11582400"/>
                <a:gd name="connsiteY75" fmla="*/ 5776686 h 7721600"/>
                <a:gd name="connsiteX76" fmla="*/ 5094514 w 11582400"/>
                <a:gd name="connsiteY76" fmla="*/ 6008914 h 7721600"/>
                <a:gd name="connsiteX77" fmla="*/ 4818743 w 11582400"/>
                <a:gd name="connsiteY77" fmla="*/ 6110514 h 7721600"/>
                <a:gd name="connsiteX78" fmla="*/ 4513943 w 11582400"/>
                <a:gd name="connsiteY78" fmla="*/ 6197600 h 7721600"/>
                <a:gd name="connsiteX79" fmla="*/ 4310743 w 11582400"/>
                <a:gd name="connsiteY79" fmla="*/ 6255657 h 7721600"/>
                <a:gd name="connsiteX80" fmla="*/ 4005943 w 11582400"/>
                <a:gd name="connsiteY80" fmla="*/ 6241143 h 7721600"/>
                <a:gd name="connsiteX81" fmla="*/ 3788229 w 11582400"/>
                <a:gd name="connsiteY81" fmla="*/ 6125029 h 7721600"/>
                <a:gd name="connsiteX82" fmla="*/ 3599543 w 11582400"/>
                <a:gd name="connsiteY82" fmla="*/ 5965371 h 7721600"/>
                <a:gd name="connsiteX83" fmla="*/ 3410857 w 11582400"/>
                <a:gd name="connsiteY83" fmla="*/ 5762171 h 7721600"/>
                <a:gd name="connsiteX84" fmla="*/ 3236686 w 11582400"/>
                <a:gd name="connsiteY84" fmla="*/ 5602514 h 7721600"/>
                <a:gd name="connsiteX85" fmla="*/ 2859314 w 11582400"/>
                <a:gd name="connsiteY85" fmla="*/ 5544457 h 7721600"/>
                <a:gd name="connsiteX86" fmla="*/ 2627086 w 11582400"/>
                <a:gd name="connsiteY86" fmla="*/ 5384800 h 7721600"/>
                <a:gd name="connsiteX87" fmla="*/ 2394857 w 11582400"/>
                <a:gd name="connsiteY87" fmla="*/ 4963886 h 7721600"/>
                <a:gd name="connsiteX88" fmla="*/ 2235200 w 11582400"/>
                <a:gd name="connsiteY88" fmla="*/ 4688114 h 7721600"/>
                <a:gd name="connsiteX89" fmla="*/ 2017486 w 11582400"/>
                <a:gd name="connsiteY89" fmla="*/ 4455886 h 7721600"/>
                <a:gd name="connsiteX90" fmla="*/ 1828800 w 11582400"/>
                <a:gd name="connsiteY90" fmla="*/ 4325257 h 7721600"/>
                <a:gd name="connsiteX91" fmla="*/ 1509486 w 11582400"/>
                <a:gd name="connsiteY91" fmla="*/ 4252686 h 7721600"/>
                <a:gd name="connsiteX92" fmla="*/ 1233714 w 11582400"/>
                <a:gd name="connsiteY92" fmla="*/ 4310743 h 7721600"/>
                <a:gd name="connsiteX93" fmla="*/ 1016000 w 11582400"/>
                <a:gd name="connsiteY93" fmla="*/ 4586514 h 7721600"/>
                <a:gd name="connsiteX94" fmla="*/ 841829 w 11582400"/>
                <a:gd name="connsiteY94" fmla="*/ 4862286 h 7721600"/>
                <a:gd name="connsiteX95" fmla="*/ 682171 w 11582400"/>
                <a:gd name="connsiteY95" fmla="*/ 5050971 h 7721600"/>
                <a:gd name="connsiteX96" fmla="*/ 377371 w 11582400"/>
                <a:gd name="connsiteY96" fmla="*/ 5196114 h 7721600"/>
                <a:gd name="connsiteX97" fmla="*/ 174171 w 11582400"/>
                <a:gd name="connsiteY97" fmla="*/ 5268686 h 7721600"/>
                <a:gd name="connsiteX98" fmla="*/ 43543 w 11582400"/>
                <a:gd name="connsiteY98" fmla="*/ 5297714 h 7721600"/>
                <a:gd name="connsiteX99" fmla="*/ 0 w 11582400"/>
                <a:gd name="connsiteY99" fmla="*/ 4862286 h 7721600"/>
                <a:gd name="connsiteX100" fmla="*/ 43543 w 11582400"/>
                <a:gd name="connsiteY100" fmla="*/ 4644571 h 7721600"/>
                <a:gd name="connsiteX101" fmla="*/ 87086 w 11582400"/>
                <a:gd name="connsiteY101" fmla="*/ 3439886 h 7721600"/>
                <a:gd name="connsiteX102" fmla="*/ 159657 w 11582400"/>
                <a:gd name="connsiteY102" fmla="*/ 58057 h 77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1582400" h="7721600">
                  <a:moveTo>
                    <a:pt x="159657" y="58057"/>
                  </a:moveTo>
                  <a:lnTo>
                    <a:pt x="3788229" y="174171"/>
                  </a:lnTo>
                  <a:lnTo>
                    <a:pt x="3860800" y="58057"/>
                  </a:lnTo>
                  <a:lnTo>
                    <a:pt x="3947886" y="0"/>
                  </a:lnTo>
                  <a:lnTo>
                    <a:pt x="4151086" y="0"/>
                  </a:lnTo>
                  <a:lnTo>
                    <a:pt x="4368800" y="43543"/>
                  </a:lnTo>
                  <a:lnTo>
                    <a:pt x="4746171" y="130629"/>
                  </a:lnTo>
                  <a:lnTo>
                    <a:pt x="5370286" y="130629"/>
                  </a:lnTo>
                  <a:lnTo>
                    <a:pt x="5704114" y="188686"/>
                  </a:lnTo>
                  <a:lnTo>
                    <a:pt x="6023429" y="275771"/>
                  </a:lnTo>
                  <a:lnTo>
                    <a:pt x="6241143" y="261257"/>
                  </a:lnTo>
                  <a:lnTo>
                    <a:pt x="6386286" y="261257"/>
                  </a:lnTo>
                  <a:lnTo>
                    <a:pt x="6604000" y="232229"/>
                  </a:lnTo>
                  <a:lnTo>
                    <a:pt x="6792686" y="261257"/>
                  </a:lnTo>
                  <a:lnTo>
                    <a:pt x="7053943" y="362857"/>
                  </a:lnTo>
                  <a:lnTo>
                    <a:pt x="7213600" y="304800"/>
                  </a:lnTo>
                  <a:lnTo>
                    <a:pt x="7547429" y="333829"/>
                  </a:lnTo>
                  <a:lnTo>
                    <a:pt x="8128000" y="449943"/>
                  </a:lnTo>
                  <a:lnTo>
                    <a:pt x="8432800" y="478971"/>
                  </a:lnTo>
                  <a:lnTo>
                    <a:pt x="8839200" y="478971"/>
                  </a:lnTo>
                  <a:lnTo>
                    <a:pt x="9681029" y="653143"/>
                  </a:lnTo>
                  <a:lnTo>
                    <a:pt x="9898743" y="624114"/>
                  </a:lnTo>
                  <a:lnTo>
                    <a:pt x="10232571" y="624114"/>
                  </a:lnTo>
                  <a:lnTo>
                    <a:pt x="10464800" y="667657"/>
                  </a:lnTo>
                  <a:lnTo>
                    <a:pt x="10682514" y="667657"/>
                  </a:lnTo>
                  <a:lnTo>
                    <a:pt x="11437257" y="783771"/>
                  </a:lnTo>
                  <a:lnTo>
                    <a:pt x="11451771" y="986971"/>
                  </a:lnTo>
                  <a:lnTo>
                    <a:pt x="11582400" y="1103086"/>
                  </a:lnTo>
                  <a:lnTo>
                    <a:pt x="11538857" y="1306286"/>
                  </a:lnTo>
                  <a:lnTo>
                    <a:pt x="11422743" y="1451429"/>
                  </a:lnTo>
                  <a:lnTo>
                    <a:pt x="11234057" y="1640114"/>
                  </a:lnTo>
                  <a:lnTo>
                    <a:pt x="10929257" y="1770743"/>
                  </a:lnTo>
                  <a:lnTo>
                    <a:pt x="10784114" y="1843314"/>
                  </a:lnTo>
                  <a:lnTo>
                    <a:pt x="10784114" y="2046514"/>
                  </a:lnTo>
                  <a:lnTo>
                    <a:pt x="10697029" y="2191657"/>
                  </a:lnTo>
                  <a:lnTo>
                    <a:pt x="10595429" y="2177143"/>
                  </a:lnTo>
                  <a:lnTo>
                    <a:pt x="10479314" y="2293257"/>
                  </a:lnTo>
                  <a:lnTo>
                    <a:pt x="10334171" y="2380343"/>
                  </a:lnTo>
                  <a:lnTo>
                    <a:pt x="10276114" y="2467429"/>
                  </a:lnTo>
                  <a:lnTo>
                    <a:pt x="10363200" y="2540000"/>
                  </a:lnTo>
                  <a:lnTo>
                    <a:pt x="10435771" y="2772229"/>
                  </a:lnTo>
                  <a:lnTo>
                    <a:pt x="10609943" y="2859314"/>
                  </a:lnTo>
                  <a:lnTo>
                    <a:pt x="10827657" y="2801257"/>
                  </a:lnTo>
                  <a:lnTo>
                    <a:pt x="10972800" y="2786743"/>
                  </a:lnTo>
                  <a:lnTo>
                    <a:pt x="11030857" y="2786743"/>
                  </a:lnTo>
                  <a:lnTo>
                    <a:pt x="11132457" y="2902857"/>
                  </a:lnTo>
                  <a:lnTo>
                    <a:pt x="11190514" y="3077029"/>
                  </a:lnTo>
                  <a:lnTo>
                    <a:pt x="11045371" y="3222171"/>
                  </a:lnTo>
                  <a:lnTo>
                    <a:pt x="10885714" y="3483429"/>
                  </a:lnTo>
                  <a:lnTo>
                    <a:pt x="10914743" y="3570514"/>
                  </a:lnTo>
                  <a:lnTo>
                    <a:pt x="10798629" y="3628571"/>
                  </a:lnTo>
                  <a:lnTo>
                    <a:pt x="10711543" y="3788229"/>
                  </a:lnTo>
                  <a:lnTo>
                    <a:pt x="10798629" y="3933371"/>
                  </a:lnTo>
                  <a:lnTo>
                    <a:pt x="10668000" y="4005943"/>
                  </a:lnTo>
                  <a:lnTo>
                    <a:pt x="10508343" y="5152571"/>
                  </a:lnTo>
                  <a:lnTo>
                    <a:pt x="10189029" y="7721600"/>
                  </a:lnTo>
                  <a:lnTo>
                    <a:pt x="10014857" y="7576457"/>
                  </a:lnTo>
                  <a:lnTo>
                    <a:pt x="9782629" y="7402286"/>
                  </a:lnTo>
                  <a:lnTo>
                    <a:pt x="9419771" y="7242629"/>
                  </a:lnTo>
                  <a:lnTo>
                    <a:pt x="8984343" y="7141029"/>
                  </a:lnTo>
                  <a:lnTo>
                    <a:pt x="8606971" y="7097486"/>
                  </a:lnTo>
                  <a:lnTo>
                    <a:pt x="8287657" y="7039429"/>
                  </a:lnTo>
                  <a:lnTo>
                    <a:pt x="8011886" y="6865257"/>
                  </a:lnTo>
                  <a:lnTo>
                    <a:pt x="7895771" y="6604000"/>
                  </a:lnTo>
                  <a:lnTo>
                    <a:pt x="7866743" y="6081486"/>
                  </a:lnTo>
                  <a:lnTo>
                    <a:pt x="7881257" y="5733143"/>
                  </a:lnTo>
                  <a:lnTo>
                    <a:pt x="7794171" y="5457371"/>
                  </a:lnTo>
                  <a:lnTo>
                    <a:pt x="7518400" y="5123543"/>
                  </a:lnTo>
                  <a:lnTo>
                    <a:pt x="7112000" y="5080000"/>
                  </a:lnTo>
                  <a:lnTo>
                    <a:pt x="6850743" y="5239657"/>
                  </a:lnTo>
                  <a:lnTo>
                    <a:pt x="6574971" y="5646057"/>
                  </a:lnTo>
                  <a:lnTo>
                    <a:pt x="6226629" y="5805714"/>
                  </a:lnTo>
                  <a:lnTo>
                    <a:pt x="5965371" y="5791200"/>
                  </a:lnTo>
                  <a:lnTo>
                    <a:pt x="5747657" y="5631543"/>
                  </a:lnTo>
                  <a:lnTo>
                    <a:pt x="5515429" y="5573486"/>
                  </a:lnTo>
                  <a:lnTo>
                    <a:pt x="5297714" y="5776686"/>
                  </a:lnTo>
                  <a:lnTo>
                    <a:pt x="5094514" y="6008914"/>
                  </a:lnTo>
                  <a:lnTo>
                    <a:pt x="4818743" y="6110514"/>
                  </a:lnTo>
                  <a:lnTo>
                    <a:pt x="4513943" y="6197600"/>
                  </a:lnTo>
                  <a:lnTo>
                    <a:pt x="4310743" y="6255657"/>
                  </a:lnTo>
                  <a:lnTo>
                    <a:pt x="4005943" y="6241143"/>
                  </a:lnTo>
                  <a:lnTo>
                    <a:pt x="3788229" y="6125029"/>
                  </a:lnTo>
                  <a:lnTo>
                    <a:pt x="3599543" y="5965371"/>
                  </a:lnTo>
                  <a:lnTo>
                    <a:pt x="3410857" y="5762171"/>
                  </a:lnTo>
                  <a:lnTo>
                    <a:pt x="3236686" y="5602514"/>
                  </a:lnTo>
                  <a:lnTo>
                    <a:pt x="2859314" y="5544457"/>
                  </a:lnTo>
                  <a:lnTo>
                    <a:pt x="2627086" y="5384800"/>
                  </a:lnTo>
                  <a:lnTo>
                    <a:pt x="2394857" y="4963886"/>
                  </a:lnTo>
                  <a:lnTo>
                    <a:pt x="2235200" y="4688114"/>
                  </a:lnTo>
                  <a:lnTo>
                    <a:pt x="2017486" y="4455886"/>
                  </a:lnTo>
                  <a:lnTo>
                    <a:pt x="1828800" y="4325257"/>
                  </a:lnTo>
                  <a:lnTo>
                    <a:pt x="1509486" y="4252686"/>
                  </a:lnTo>
                  <a:lnTo>
                    <a:pt x="1233714" y="4310743"/>
                  </a:lnTo>
                  <a:lnTo>
                    <a:pt x="1016000" y="4586514"/>
                  </a:lnTo>
                  <a:lnTo>
                    <a:pt x="841829" y="4862286"/>
                  </a:lnTo>
                  <a:lnTo>
                    <a:pt x="682171" y="5050971"/>
                  </a:lnTo>
                  <a:lnTo>
                    <a:pt x="377371" y="5196114"/>
                  </a:lnTo>
                  <a:lnTo>
                    <a:pt x="174171" y="5268686"/>
                  </a:lnTo>
                  <a:lnTo>
                    <a:pt x="43543" y="5297714"/>
                  </a:lnTo>
                  <a:lnTo>
                    <a:pt x="0" y="4862286"/>
                  </a:lnTo>
                  <a:lnTo>
                    <a:pt x="43543" y="4644571"/>
                  </a:lnTo>
                  <a:lnTo>
                    <a:pt x="87086" y="3439886"/>
                  </a:lnTo>
                  <a:lnTo>
                    <a:pt x="159657" y="58057"/>
                  </a:lnTo>
                  <a:close/>
                </a:path>
              </a:pathLst>
            </a:custGeom>
            <a:noFill/>
            <a:ln w="85725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150" tIns="28575" rIns="57150" bIns="28575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299882" y="3324850"/>
              <a:ext cx="636494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4089" y="1091045"/>
              <a:ext cx="0" cy="36887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810000" y="2970908"/>
              <a:ext cx="15523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143000" y="3352800"/>
            <a:ext cx="23687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50" b="1" u="sng" dirty="0">
                <a:latin typeface="Candara" panose="020E0502030303020204" pitchFamily="34" charset="0"/>
                <a:cs typeface="Khmer UI" panose="020B0502040204020203" pitchFamily="34" charset="0"/>
              </a:rPr>
              <a:t>Privately</a:t>
            </a:r>
            <a:r>
              <a:rPr lang="en-US" sz="1250" b="1" u="sng" dirty="0">
                <a:latin typeface="Khmer UI" panose="020B0502040204020203" pitchFamily="34" charset="0"/>
                <a:cs typeface="Khmer UI" panose="020B0502040204020203" pitchFamily="34" charset="0"/>
              </a:rPr>
              <a:t> </a:t>
            </a:r>
            <a:r>
              <a:rPr lang="en-US" sz="1250" b="1" u="sng" dirty="0">
                <a:latin typeface="Candara" panose="020E0502030303020204" pitchFamily="34" charset="0"/>
                <a:cs typeface="Khmer UI" panose="020B0502040204020203" pitchFamily="34" charset="0"/>
              </a:rPr>
              <a:t>Driven Partnerships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6800" y="3552248"/>
            <a:ext cx="2301037" cy="48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/>
              <a:t>FC Cincinnati Stadium</a:t>
            </a:r>
          </a:p>
          <a:p>
            <a:pPr algn="r">
              <a:lnSpc>
                <a:spcPct val="150000"/>
              </a:lnSpc>
            </a:pPr>
            <a:r>
              <a:rPr lang="en-US" sz="900" dirty="0"/>
              <a:t>US Bank Arena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83842" y="1384012"/>
            <a:ext cx="22213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50" b="1" u="sng" dirty="0">
                <a:latin typeface="Candara" panose="020E0502030303020204" pitchFamily="34" charset="0"/>
                <a:cs typeface="Khmer UI" panose="020B0502040204020203" pitchFamily="34" charset="0"/>
              </a:rPr>
              <a:t>Transportation Initiatives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71600" y="1612121"/>
            <a:ext cx="200385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900" dirty="0"/>
              <a:t>Brent Spence Rehab and Replacement</a:t>
            </a:r>
          </a:p>
          <a:p>
            <a:pPr algn="r">
              <a:lnSpc>
                <a:spcPct val="150000"/>
              </a:lnSpc>
            </a:pPr>
            <a:r>
              <a:rPr lang="en-US" sz="900" dirty="0"/>
              <a:t>Intermodal Transit System</a:t>
            </a:r>
          </a:p>
          <a:p>
            <a:pPr algn="r">
              <a:lnSpc>
                <a:spcPct val="150000"/>
              </a:lnSpc>
            </a:pPr>
            <a:r>
              <a:rPr lang="en-US" sz="900" dirty="0"/>
              <a:t>OKI Regional Freight Plan</a:t>
            </a:r>
          </a:p>
          <a:p>
            <a:pPr algn="r">
              <a:lnSpc>
                <a:spcPct val="150000"/>
              </a:lnSpc>
            </a:pPr>
            <a:r>
              <a:rPr lang="en-US" sz="900" dirty="0"/>
              <a:t>Hamilton County Initiatives</a:t>
            </a:r>
          </a:p>
          <a:p>
            <a:pPr algn="r">
              <a:lnSpc>
                <a:spcPct val="150000"/>
              </a:lnSpc>
            </a:pPr>
            <a:r>
              <a:rPr lang="en-US" sz="900" dirty="0"/>
              <a:t>Multi-State Initiatives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47465" y="1371600"/>
            <a:ext cx="23119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u="sng" dirty="0">
                <a:latin typeface="Candara" panose="020E0502030303020204" pitchFamily="34" charset="0"/>
                <a:cs typeface="Khmer UI" panose="020B0502040204020203" pitchFamily="34" charset="0"/>
              </a:rPr>
              <a:t>City / County Joint Ventures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98810" y="1600200"/>
            <a:ext cx="2530790" cy="1036181"/>
          </a:xfrm>
          <a:prstGeom prst="rect">
            <a:avLst/>
          </a:prstGeom>
          <a:noFill/>
        </p:spPr>
        <p:txBody>
          <a:bodyPr wrap="square" bIns="91440" rtlCol="0">
            <a:spAutoFit/>
          </a:bodyPr>
          <a:lstStyle/>
          <a:p>
            <a:pPr>
              <a:spcAft>
                <a:spcPts val="375"/>
              </a:spcAft>
            </a:pPr>
            <a:r>
              <a:rPr lang="en-US" sz="900" dirty="0"/>
              <a:t>The Banks / FWW</a:t>
            </a:r>
          </a:p>
          <a:p>
            <a:pPr>
              <a:spcAft>
                <a:spcPts val="375"/>
              </a:spcAft>
            </a:pPr>
            <a:r>
              <a:rPr lang="en-US" sz="900" dirty="0"/>
              <a:t>Museum Center Renovation / Restoration</a:t>
            </a:r>
          </a:p>
          <a:p>
            <a:r>
              <a:rPr lang="en-US" sz="900" dirty="0"/>
              <a:t>Duke Energy Convention </a:t>
            </a:r>
            <a:r>
              <a:rPr lang="en-US" sz="900" dirty="0" smtClean="0"/>
              <a:t>Center </a:t>
            </a:r>
            <a:r>
              <a:rPr lang="en-US" sz="900" dirty="0"/>
              <a:t>Expansion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en-US" sz="900" dirty="0"/>
              <a:t>Sharonville Convention Center</a:t>
            </a:r>
          </a:p>
          <a:p>
            <a:pPr>
              <a:spcAft>
                <a:spcPts val="375"/>
              </a:spcAft>
            </a:pPr>
            <a:r>
              <a:rPr lang="en-US" sz="900" dirty="0"/>
              <a:t>Western Hills Viaduct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61866" y="3352800"/>
            <a:ext cx="22391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u="sng" dirty="0">
                <a:latin typeface="Candara" panose="020E0502030303020204" pitchFamily="34" charset="0"/>
                <a:cs typeface="Khmer UI" panose="020B0502040204020203" pitchFamily="34" charset="0"/>
              </a:rPr>
              <a:t>Publicly Driven Partnerships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20945" y="3559452"/>
            <a:ext cx="2003855" cy="1317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/>
              <a:t>AeroHub / GE Evendale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Cincinnati Gardens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Montgomery Gateway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Gibson Greeting Card</a:t>
            </a:r>
          </a:p>
          <a:p>
            <a:pPr>
              <a:lnSpc>
                <a:spcPct val="150000"/>
              </a:lnSpc>
            </a:pPr>
            <a:r>
              <a:rPr lang="en-US" sz="900" dirty="0"/>
              <a:t>Sara Lee / Kahn’s</a:t>
            </a:r>
          </a:p>
          <a:p>
            <a:pPr>
              <a:lnSpc>
                <a:spcPct val="150000"/>
              </a:lnSpc>
            </a:pPr>
            <a:endParaRPr lang="en-US" sz="900" dirty="0"/>
          </a:p>
        </p:txBody>
      </p:sp>
      <p:sp>
        <p:nvSpPr>
          <p:cNvPr id="42" name="Oval 41"/>
          <p:cNvSpPr/>
          <p:nvPr/>
        </p:nvSpPr>
        <p:spPr>
          <a:xfrm>
            <a:off x="3581400" y="1981200"/>
            <a:ext cx="2194666" cy="2590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657600" y="2933580"/>
            <a:ext cx="203774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 algn="ctr">
              <a:lnSpc>
                <a:spcPct val="150000"/>
              </a:lnSpc>
              <a:buFont typeface="Symbol" panose="05050102010706020507" pitchFamily="18" charset="2"/>
              <a:buChar char="-"/>
              <a:defRPr sz="110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r>
              <a:rPr lang="en-US" sz="900" b="1" dirty="0"/>
              <a:t>Crime Lab</a:t>
            </a: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r>
              <a:rPr lang="en-US" sz="900" b="1" dirty="0"/>
              <a:t>Deferred Maintenance</a:t>
            </a: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r>
              <a:rPr lang="en-US" sz="900" b="1" dirty="0"/>
              <a:t>Sustain Reds &amp; Bengals Stadia</a:t>
            </a: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r>
              <a:rPr lang="en-US" sz="900" b="1" dirty="0"/>
              <a:t>USS Cincinnati–Veterans </a:t>
            </a:r>
            <a:r>
              <a:rPr lang="en-US" sz="900" b="1" dirty="0" smtClean="0"/>
              <a:t>Memorial</a:t>
            </a: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r>
              <a:rPr lang="en-US" sz="900" b="1" dirty="0" smtClean="0"/>
              <a:t>Justice Center</a:t>
            </a:r>
            <a:endParaRPr lang="en-US" sz="9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985720" y="2597676"/>
            <a:ext cx="127208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 Facilities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9942" y="-92951"/>
            <a:ext cx="8725145" cy="550151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pPr algn="ctr"/>
            <a:r>
              <a:rPr lang="en-US" sz="3200" b="1" dirty="0">
                <a:latin typeface="Candara" panose="020E0502030303020204" pitchFamily="34" charset="0"/>
                <a:cs typeface="Arial" panose="020B0604020202020204" pitchFamily="34" charset="0"/>
              </a:rPr>
              <a:t>Capital Project Needs, </a:t>
            </a:r>
            <a:r>
              <a:rPr lang="en-US" sz="3200" b="1" dirty="0" smtClean="0">
                <a:latin typeface="Candara" panose="020E0502030303020204" pitchFamily="34" charset="0"/>
                <a:cs typeface="Arial" panose="020B0604020202020204" pitchFamily="34" charset="0"/>
              </a:rPr>
              <a:t>Obligations, </a:t>
            </a:r>
            <a:r>
              <a:rPr lang="en-US" sz="3200" b="1" dirty="0">
                <a:latin typeface="Candara" panose="020E0502030303020204" pitchFamily="34" charset="0"/>
                <a:cs typeface="Arial" panose="020B0604020202020204" pitchFamily="34" charset="0"/>
              </a:rPr>
              <a:t>and Requests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-457200" y="6655234"/>
            <a:ext cx="1021080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68" y="6183190"/>
            <a:ext cx="647932" cy="7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4080EB-F280-423D-9412-A34A9CA7C7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" y="457200"/>
            <a:ext cx="8857129" cy="617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Candara" panose="020E0502030303020204" pitchFamily="34" charset="0"/>
              </a:rPr>
              <a:t>Speak today, post your comments online</a:t>
            </a:r>
          </a:p>
          <a:p>
            <a:pPr marL="0" indent="0" algn="ctr">
              <a:buNone/>
            </a:pPr>
            <a:endParaRPr lang="en-US" sz="5000" b="1" dirty="0"/>
          </a:p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HamiltonCountyOhio.gov</a:t>
            </a:r>
          </a:p>
          <a:p>
            <a:pPr marL="0" indent="0" algn="ctr">
              <a:buNone/>
            </a:pPr>
            <a:endParaRPr lang="en-US" sz="4800" b="1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tx2"/>
                </a:solidFill>
                <a:latin typeface="Candara" panose="020E0502030303020204" pitchFamily="34" charset="0"/>
              </a:rPr>
              <a:t>@HamiltonCountyOhio</a:t>
            </a:r>
          </a:p>
          <a:p>
            <a:pPr marL="0" indent="0" algn="ctr">
              <a:buNone/>
            </a:pPr>
            <a:endParaRPr lang="en-US" sz="3000" b="1" i="1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endParaRPr lang="en-US" sz="3000" b="1" i="1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US" sz="3400" i="1" dirty="0">
                <a:latin typeface="Candara" panose="020E0502030303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300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6D4D6D-B91F-4375-B02A-534F2715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Public Input Session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198781-9EBE-4CD1-A7E9-F82A153CA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arabicPeriod"/>
            </a:pPr>
            <a:r>
              <a:rPr lang="en-US" dirty="0">
                <a:latin typeface="Candara" panose="020E0502030303020204" pitchFamily="34" charset="0"/>
              </a:rPr>
              <a:t>Presentation of capital project needs, obligations and </a:t>
            </a:r>
            <a:r>
              <a:rPr lang="en-US" dirty="0" smtClean="0">
                <a:latin typeface="Candara" panose="020E0502030303020204" pitchFamily="34" charset="0"/>
              </a:rPr>
              <a:t>requests</a:t>
            </a:r>
          </a:p>
          <a:p>
            <a:pPr lvl="2"/>
            <a:r>
              <a:rPr lang="en-US" sz="2200" dirty="0">
                <a:latin typeface="Candara" panose="020E0502030303020204" pitchFamily="34" charset="0"/>
              </a:rPr>
              <a:t>Maintain capital obligations and </a:t>
            </a:r>
            <a:r>
              <a:rPr lang="en-US" sz="2200" dirty="0" smtClean="0">
                <a:latin typeface="Candara" panose="020E0502030303020204" pitchFamily="34" charset="0"/>
              </a:rPr>
              <a:t>mandates</a:t>
            </a:r>
            <a:endParaRPr lang="en-US" sz="2200" dirty="0">
              <a:latin typeface="Candara" panose="020E0502030303020204" pitchFamily="34" charset="0"/>
            </a:endParaRPr>
          </a:p>
          <a:p>
            <a:pPr lvl="2"/>
            <a:r>
              <a:rPr lang="en-US" sz="2200" dirty="0">
                <a:latin typeface="Candara" panose="020E0502030303020204" pitchFamily="34" charset="0"/>
              </a:rPr>
              <a:t>Invest to grow the economy, create jobs, improve </a:t>
            </a:r>
            <a:r>
              <a:rPr lang="en-US" sz="2200" dirty="0" smtClean="0">
                <a:latin typeface="Candara" panose="020E0502030303020204" pitchFamily="34" charset="0"/>
              </a:rPr>
              <a:t>livability</a:t>
            </a:r>
            <a:endParaRPr lang="en-US" sz="2200" dirty="0">
              <a:latin typeface="Candara" panose="020E0502030303020204" pitchFamily="34" charset="0"/>
            </a:endParaRPr>
          </a:p>
          <a:p>
            <a:pPr marL="571500" indent="-571500">
              <a:buFont typeface="+mj-lt"/>
              <a:buAutoNum type="arabicPeriod"/>
            </a:pPr>
            <a:endParaRPr lang="en-US" sz="1800" dirty="0" smtClean="0">
              <a:latin typeface="Candara" panose="020E0502030303020204" pitchFamily="34" charset="0"/>
            </a:endParaRPr>
          </a:p>
          <a:p>
            <a:pPr marL="571500" indent="-571500">
              <a:buFont typeface="+mj-lt"/>
              <a:buAutoNum type="arabicPeriod"/>
            </a:pPr>
            <a:r>
              <a:rPr lang="en-US" dirty="0" smtClean="0">
                <a:latin typeface="Candara" panose="020E0502030303020204" pitchFamily="34" charset="0"/>
              </a:rPr>
              <a:t>Funding options</a:t>
            </a:r>
          </a:p>
          <a:p>
            <a:pPr marL="571500" indent="-571500">
              <a:buFont typeface="+mj-lt"/>
              <a:buAutoNum type="arabicPeriod"/>
            </a:pPr>
            <a:endParaRPr lang="en-US" sz="2000" dirty="0" smtClean="0">
              <a:latin typeface="Candara" panose="020E0502030303020204" pitchFamily="34" charset="0"/>
            </a:endParaRPr>
          </a:p>
          <a:p>
            <a:pPr marL="571500" indent="-571500">
              <a:buFont typeface="+mj-lt"/>
              <a:buAutoNum type="arabicPeriod"/>
            </a:pPr>
            <a:r>
              <a:rPr lang="en-US" dirty="0" smtClean="0">
                <a:latin typeface="Candara" panose="020E0502030303020204" pitchFamily="34" charset="0"/>
              </a:rPr>
              <a:t>Public </a:t>
            </a:r>
            <a:r>
              <a:rPr lang="en-US" dirty="0">
                <a:latin typeface="Candara" panose="020E0502030303020204" pitchFamily="34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8000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54"/>
            <a:ext cx="8077200" cy="710046"/>
          </a:xfrm>
        </p:spPr>
        <p:txBody>
          <a:bodyPr vert="horz" lIns="57150" tIns="28575" rIns="57150" bIns="28575" rtlCol="0" anchor="b">
            <a:normAutofit/>
          </a:bodyPr>
          <a:lstStyle/>
          <a:p>
            <a:pPr defTabSz="571500">
              <a:lnSpc>
                <a:spcPct val="90000"/>
              </a:lnSpc>
            </a:pPr>
            <a:r>
              <a:rPr lang="en-US" sz="3200" b="1" dirty="0">
                <a:latin typeface="Candara" panose="020E0502030303020204" pitchFamily="34" charset="0"/>
              </a:rPr>
              <a:t>Why Invest in Capital Projects?</a:t>
            </a:r>
          </a:p>
        </p:txBody>
      </p:sp>
      <p:sp>
        <p:nvSpPr>
          <p:cNvPr id="17" name="AutoShape 4" descr="Image result for opening day at the banks">
            <a:extLst>
              <a:ext uri="{FF2B5EF4-FFF2-40B4-BE49-F238E27FC236}">
                <a16:creationId xmlns:a16="http://schemas.microsoft.com/office/drawing/2014/main" xmlns="" id="{5ABC2D05-CA14-46D7-B723-A4EB7AEE3B84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1108286" y="3636818"/>
            <a:ext cx="3496235" cy="40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6" name="Picture 25" descr="A group of people sitting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E27851C4-47D6-4302-87DB-69D22FF9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20189"/>
          <a:stretch/>
        </p:blipFill>
        <p:spPr>
          <a:xfrm>
            <a:off x="6096962" y="1085303"/>
            <a:ext cx="2589839" cy="2772005"/>
          </a:xfrm>
          <a:prstGeom prst="rect">
            <a:avLst/>
          </a:prstGeom>
        </p:spPr>
      </p:pic>
      <p:pic>
        <p:nvPicPr>
          <p:cNvPr id="30" name="Picture 29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5C982F7E-14D4-4D7D-BE32-2062E9246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r="13496" b="-1"/>
          <a:stretch/>
        </p:blipFill>
        <p:spPr>
          <a:xfrm>
            <a:off x="3314776" y="709933"/>
            <a:ext cx="2782186" cy="3128872"/>
          </a:xfrm>
          <a:prstGeom prst="rect">
            <a:avLst/>
          </a:prstGeom>
        </p:spPr>
      </p:pic>
      <p:pic>
        <p:nvPicPr>
          <p:cNvPr id="32" name="Picture 31" descr="A stadium full of people&#10;&#10;Description generated with very high confidence">
            <a:extLst>
              <a:ext uri="{FF2B5EF4-FFF2-40B4-BE49-F238E27FC236}">
                <a16:creationId xmlns:a16="http://schemas.microsoft.com/office/drawing/2014/main" xmlns="" id="{35660A24-6171-444D-9E0F-FEA3D5AB9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20736"/>
          <a:stretch/>
        </p:blipFill>
        <p:spPr>
          <a:xfrm>
            <a:off x="359930" y="1085303"/>
            <a:ext cx="2974734" cy="2900038"/>
          </a:xfrm>
          <a:prstGeom prst="rect">
            <a:avLst/>
          </a:prstGeom>
        </p:spPr>
      </p:pic>
      <p:pic>
        <p:nvPicPr>
          <p:cNvPr id="1026" name="Picture 2" descr="C:\Users\jboyko\AppData\Local\Microsoft\Windows\Temporary Internet Files\Content.Outlook\VQFIVPNB\images (2)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38804"/>
            <a:ext cx="2695575" cy="232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38805"/>
            <a:ext cx="2951208" cy="232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 descr="A group of people in a restaurant&#10;&#10;Description generated with very high confidence">
            <a:extLst>
              <a:ext uri="{FF2B5EF4-FFF2-40B4-BE49-F238E27FC236}">
                <a16:creationId xmlns:a16="http://schemas.microsoft.com/office/drawing/2014/main" xmlns="" id="{3DF47D80-2934-456C-957D-0A7B0815CE5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4" b="1"/>
          <a:stretch/>
        </p:blipFill>
        <p:spPr>
          <a:xfrm>
            <a:off x="223617" y="3814036"/>
            <a:ext cx="2824383" cy="25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anchor="t">
            <a:normAutofit/>
          </a:bodyPr>
          <a:lstStyle/>
          <a:p>
            <a:r>
              <a:rPr lang="en-US" sz="3200" b="1" kern="1300" spc="110" dirty="0" smtClean="0">
                <a:latin typeface="Candara" panose="020E0502030303020204" pitchFamily="34" charset="0"/>
                <a:ea typeface="+mn-ea"/>
                <a:cs typeface="Aharoni" panose="02010803020104030203" pitchFamily="2" charset="-79"/>
              </a:rPr>
              <a:t>Maintain Critical County Infrastructure</a:t>
            </a:r>
            <a:endParaRPr lang="en-US" sz="3200" b="1" kern="1300" spc="110" dirty="0">
              <a:latin typeface="Candara" panose="020E0502030303020204" pitchFamily="34" charset="0"/>
              <a:ea typeface="+mn-ea"/>
              <a:cs typeface="Aharoni" panose="02010803020104030203" pitchFamily="2" charset="-79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192877"/>
              </p:ext>
            </p:extLst>
          </p:nvPr>
        </p:nvGraphicFramePr>
        <p:xfrm>
          <a:off x="152400" y="1066800"/>
          <a:ext cx="5065058" cy="5639693"/>
        </p:xfrm>
        <a:graphic>
          <a:graphicData uri="http://schemas.openxmlformats.org/drawingml/2006/table">
            <a:tbl>
              <a:tblPr/>
              <a:tblGrid>
                <a:gridCol w="156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4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6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47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1846">
                <a:tc gridSpan="2">
                  <a:txBody>
                    <a:bodyPr/>
                    <a:lstStyle/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Five-Year Deferred Maintenance Cost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$ 160,000,000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1846">
                <a:tc gridSpan="2">
                  <a:txBody>
                    <a:bodyPr/>
                    <a:lstStyle/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Ten-Year Deferred Maintenance Cost (cumulative)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$ 266,000,000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6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Project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(20 year cumulative)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Project Cost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91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Justice Center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$ 151,000,000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Candara" panose="020E0502030303020204" pitchFamily="34" charset="0"/>
                        <a:buChar char="–"/>
                      </a:pPr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Justice Center -</a:t>
                      </a:r>
                      <a:r>
                        <a:rPr lang="en-US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 o</a:t>
                      </a:r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vercrowding mitigation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TBD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fontAlgn="ctr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Courthouse</a:t>
                      </a: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  <a:ea typeface="+mn-ea"/>
                          <a:cs typeface="+mn-cs"/>
                        </a:rPr>
                      </a:b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$ 104,900,000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800 Broadway Building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$ 94,400,000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Alms &amp; Doepke (JFS) Building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$ 74,000,000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County Administration Building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$ 57,400,000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William Howard Taft Law Center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$ 50,700,000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Juvenile Youth Center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$ 33,600,000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250 William Howard Taft Rd Building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$ 18,500,000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Patrol Headquarters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$ 13,400,000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Communications Center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$ 11,000,000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Records Center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$ 5,400,000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3038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Symbol" panose="05050102010706020507" pitchFamily="18" charset="2"/>
                        <a:buChar char="-"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Planning &amp; Development Garage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$ 4,100,000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pic>
        <p:nvPicPr>
          <p:cNvPr id="4" name="Picture 2" descr="\\Hcrpc3\staff\INFORMATION SYSTEMS\WebServices\RFP\WebProject\Images\County Facilities\Photo - Justice Center.JPG">
            <a:extLst>
              <a:ext uri="{FF2B5EF4-FFF2-40B4-BE49-F238E27FC236}">
                <a16:creationId xmlns:a16="http://schemas.microsoft.com/office/drawing/2014/main" xmlns="" id="{A662F40F-C003-4F0C-9437-4531A6827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3277142" cy="270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Hcrpc3\staff\INFORMATION SYSTEMS\WebServices\RFP\WebProject\Images\County Facilities\Photo - CourtHouse.JPG">
            <a:extLst>
              <a:ext uri="{FF2B5EF4-FFF2-40B4-BE49-F238E27FC236}">
                <a16:creationId xmlns:a16="http://schemas.microsoft.com/office/drawing/2014/main" xmlns="" id="{0A804BC4-E01E-478D-BDDE-CC051ECE4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3277142" cy="248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26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2499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Maintain Reds and Bengals Stadia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81861"/>
            <a:ext cx="4061012" cy="4525963"/>
          </a:xfrm>
        </p:spPr>
        <p:txBody>
          <a:bodyPr/>
          <a:lstStyle/>
          <a:p>
            <a:pPr defTabSz="576072">
              <a:buBlip>
                <a:blip r:embed="rId2"/>
              </a:buBlip>
            </a:pPr>
            <a:r>
              <a:rPr lang="en-US" sz="1500" b="1" dirty="0">
                <a:solidFill>
                  <a:prstClr val="black"/>
                </a:solidFill>
              </a:rPr>
              <a:t>Development Summary:  </a:t>
            </a:r>
          </a:p>
          <a:p>
            <a:pPr marL="576072" lvl="1" indent="-288036" defTabSz="576072">
              <a:buBlip>
                <a:blip r:embed="rId3"/>
              </a:buBlip>
            </a:pPr>
            <a:r>
              <a:rPr lang="en-US" sz="1500" dirty="0">
                <a:solidFill>
                  <a:prstClr val="black"/>
                </a:solidFill>
              </a:rPr>
              <a:t>Sustain County’s investment in Great American Ball Park and Paul Brown Stadium </a:t>
            </a:r>
          </a:p>
          <a:p>
            <a:pPr defTabSz="576072">
              <a:buBlip>
                <a:blip r:embed="rId2"/>
              </a:buBlip>
            </a:pPr>
            <a:r>
              <a:rPr lang="en-US" sz="1500" b="1" dirty="0">
                <a:solidFill>
                  <a:prstClr val="black"/>
                </a:solidFill>
              </a:rPr>
              <a:t>Project Participants: </a:t>
            </a:r>
          </a:p>
          <a:p>
            <a:pPr marL="576072" lvl="1" indent="-288036" defTabSz="576072">
              <a:buBlip>
                <a:blip r:embed="rId3"/>
              </a:buBlip>
            </a:pPr>
            <a:r>
              <a:rPr lang="en-US" sz="1500" dirty="0">
                <a:solidFill>
                  <a:prstClr val="black"/>
                </a:solidFill>
              </a:rPr>
              <a:t>Public/Private</a:t>
            </a:r>
          </a:p>
          <a:p>
            <a:pPr defTabSz="576072">
              <a:buBlip>
                <a:blip r:embed="rId2"/>
              </a:buBlip>
            </a:pPr>
            <a:r>
              <a:rPr lang="en-US" sz="1500" b="1" dirty="0">
                <a:solidFill>
                  <a:prstClr val="black"/>
                </a:solidFill>
              </a:rPr>
              <a:t>Project </a:t>
            </a:r>
            <a:r>
              <a:rPr lang="en-US" sz="1500" b="1" dirty="0" smtClean="0">
                <a:solidFill>
                  <a:prstClr val="black"/>
                </a:solidFill>
              </a:rPr>
              <a:t>Repair and Replacement Costs: </a:t>
            </a:r>
            <a:endParaRPr lang="en-US" sz="1500" b="1" dirty="0">
              <a:solidFill>
                <a:prstClr val="black"/>
              </a:solidFill>
            </a:endParaRPr>
          </a:p>
          <a:p>
            <a:pPr marL="576072" lvl="1" indent="-288036" defTabSz="576072">
              <a:buBlip>
                <a:blip r:embed="rId3"/>
              </a:buBlip>
            </a:pPr>
            <a:r>
              <a:rPr lang="en-US" sz="1500" dirty="0" smtClean="0"/>
              <a:t>$205 million</a:t>
            </a:r>
            <a:endParaRPr lang="en-US" sz="1500" dirty="0"/>
          </a:p>
          <a:p>
            <a:pPr defTabSz="576072">
              <a:buBlip>
                <a:blip r:embed="rId2"/>
              </a:buBlip>
            </a:pPr>
            <a:r>
              <a:rPr lang="en-US" sz="1500" b="1" dirty="0">
                <a:solidFill>
                  <a:prstClr val="black"/>
                </a:solidFill>
              </a:rPr>
              <a:t>Potential Funding Sources:</a:t>
            </a:r>
          </a:p>
          <a:p>
            <a:pPr marL="576072" lvl="1" indent="-288036" defTabSz="576072">
              <a:buBlip>
                <a:blip r:embed="rId3"/>
              </a:buBlip>
            </a:pPr>
            <a:r>
              <a:rPr lang="en-US" sz="1500" dirty="0">
                <a:solidFill>
                  <a:prstClr val="black"/>
                </a:solidFill>
              </a:rPr>
              <a:t>Hamilton </a:t>
            </a:r>
            <a:r>
              <a:rPr lang="en-US" sz="1500" dirty="0" smtClean="0">
                <a:solidFill>
                  <a:prstClr val="black"/>
                </a:solidFill>
              </a:rPr>
              <a:t>County Stadia Sales Tax</a:t>
            </a:r>
            <a:endParaRPr lang="en-US" sz="1500" dirty="0">
              <a:solidFill>
                <a:prstClr val="black"/>
              </a:solidFill>
            </a:endParaRPr>
          </a:p>
          <a:p>
            <a:pPr defTabSz="576072">
              <a:buBlip>
                <a:blip r:embed="rId2"/>
              </a:buBlip>
            </a:pPr>
            <a:r>
              <a:rPr lang="en-US" sz="1500" b="1" dirty="0">
                <a:solidFill>
                  <a:prstClr val="black"/>
                </a:solidFill>
              </a:rPr>
              <a:t>Economic Impact: </a:t>
            </a:r>
          </a:p>
          <a:p>
            <a:pPr marL="576072" lvl="1" indent="-288036" defTabSz="576072">
              <a:buBlip>
                <a:blip r:embed="rId3"/>
              </a:buBlip>
            </a:pPr>
            <a:r>
              <a:rPr lang="en-US" sz="1500" dirty="0">
                <a:solidFill>
                  <a:prstClr val="black"/>
                </a:solidFill>
              </a:rPr>
              <a:t>$296 million operations annually (1996 Economic Impact Study)</a:t>
            </a:r>
          </a:p>
          <a:p>
            <a:pPr defTabSz="576072">
              <a:buBlip>
                <a:blip r:embed="rId2"/>
              </a:buBlip>
            </a:pPr>
            <a:r>
              <a:rPr lang="en-US" sz="1500" b="1" dirty="0">
                <a:solidFill>
                  <a:prstClr val="black"/>
                </a:solidFill>
              </a:rPr>
              <a:t>Development Timeline: </a:t>
            </a:r>
          </a:p>
          <a:p>
            <a:pPr marL="576072" lvl="1" indent="-288036" defTabSz="576072">
              <a:buBlip>
                <a:blip r:embed="rId3"/>
              </a:buBlip>
            </a:pPr>
            <a:r>
              <a:rPr lang="en-US" sz="1500" dirty="0">
                <a:solidFill>
                  <a:prstClr val="black"/>
                </a:solidFill>
              </a:rPr>
              <a:t>2017-2050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5CE7-4904-42D2-BDE8-EA2FCA9ED9F2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0402" b="13760"/>
          <a:stretch/>
        </p:blipFill>
        <p:spPr>
          <a:xfrm>
            <a:off x="4482354" y="1629774"/>
            <a:ext cx="4258235" cy="413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 anchor="t">
            <a:noAutofit/>
          </a:bodyPr>
          <a:lstStyle/>
          <a:p>
            <a:r>
              <a:rPr lang="en-US" sz="3200" b="1" kern="1300" spc="110" dirty="0">
                <a:latin typeface="Candara" panose="020E0502030303020204" pitchFamily="34" charset="0"/>
                <a:ea typeface="+mn-ea"/>
                <a:cs typeface="Aharoni" panose="02010803020104030203" pitchFamily="2" charset="-79"/>
              </a:rPr>
              <a:t>City / County Joint Ventures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942461"/>
              </p:ext>
            </p:extLst>
          </p:nvPr>
        </p:nvGraphicFramePr>
        <p:xfrm>
          <a:off x="228600" y="838200"/>
          <a:ext cx="8686800" cy="5797905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1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79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3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31601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765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41297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078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588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496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 Cost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 Economic Impact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</a:t>
                      </a:r>
                      <a:r>
                        <a:rPr lang="en-US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Funding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Sources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ROI - generated revenues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</a:t>
                      </a:r>
                    </a:p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County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6364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Duke Energy / Cincinnati Convention Center Expansion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$ 230,000,000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Dedicated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3.5% TOT</a:t>
                      </a:r>
                    </a:p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Federal, state, and local public financing, private investment, tax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incentives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Sales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tax</a:t>
                      </a:r>
                    </a:p>
                    <a:p>
                      <a:pPr algn="ctr" fontAlgn="t"/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Transient occupancy tax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1474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Sharonville Convention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 Expansion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$ 10,000,000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Dedicated 3.5% TOT</a:t>
                      </a:r>
                    </a:p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Federal, state, and local public financing, private investment, tax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incentives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Sales tax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Transient occupancy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tax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1474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Western Hills Viaduct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$ 335,000,000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Federal and state grants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funds: TIFIA, TIGER, OKI, ODOT;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local license tax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e;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private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funding through a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3562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BANKS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III-A / Block 24</a:t>
                      </a:r>
                    </a:p>
                    <a:p>
                      <a:pPr algn="l" fontAlgn="t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$ 2,700,000</a:t>
                      </a:r>
                    </a:p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(parking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facility related)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City/County funding;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TIF revenue;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Federal and state grants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; 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tax;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Parking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revenue </a:t>
                      </a:r>
                      <a:endParaRPr lang="en-US" sz="1000" b="0" i="0" u="none" strike="noStrike" baseline="0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(p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otential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private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investment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of $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85 -100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million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TIF revenue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tax – long term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tax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Transient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occupancy tax</a:t>
                      </a:r>
                    </a:p>
                    <a:p>
                      <a:pPr algn="ctr" fontAlgn="t"/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Parking revenue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3562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BANKS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III-B /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Blocks 23, 25, 27 &amp; 28</a:t>
                      </a: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58,000,000</a:t>
                      </a:r>
                    </a:p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(parking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infrastructure)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City/County funding;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TIF revenue;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Federal and state grants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; 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tax;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Parking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revenue </a:t>
                      </a:r>
                      <a:endParaRPr lang="en-US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(potential $25 million additional park development)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TIF revenue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tax – long term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Transient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occupancy tax</a:t>
                      </a:r>
                    </a:p>
                    <a:p>
                      <a:pPr algn="ctr" fontAlgn="t"/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Parking revenue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03562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BANKS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IV / Blocks 1 &amp; 13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43,000,000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t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(parking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infrastructure)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City/County funding;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TIF revenue;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Federal and state grants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; 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tax;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Parking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revenue</a:t>
                      </a:r>
                      <a:endParaRPr lang="en-US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fontAlgn="t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TIF revenue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tax – long term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Transient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occupancy tax</a:t>
                      </a:r>
                    </a:p>
                    <a:p>
                      <a:pPr algn="ctr" fontAlgn="t"/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Parking revenue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2498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BANKS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Ft. Washington Way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Decks</a:t>
                      </a:r>
                    </a:p>
                    <a:p>
                      <a:pPr algn="l" fontAlgn="t"/>
                      <a:endParaRPr lang="en-U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endParaRPr lang="en-US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Note: Direct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indirect e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conomic impact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 The Banks to date - $1.0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billion.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$ 100,000,000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ederal and state grants</a:t>
                      </a:r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 funds: TIFIA, TIGER, OKI, ODOT;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local license tax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fee;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private 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funding through a 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l" fontAlgn="t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TIF revenue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Property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tax – long term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Sales tax</a:t>
                      </a:r>
                    </a:p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Transient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occupancy tax</a:t>
                      </a:r>
                      <a:endParaRPr lang="en-US" sz="1000" b="0" i="0" u="none" strike="noStrik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3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59" y="259773"/>
            <a:ext cx="8229600" cy="4675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ndara" panose="020E0502030303020204" pitchFamily="34" charset="0"/>
              </a:rPr>
              <a:t>Expand Convention Centers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74211" y="2087806"/>
            <a:ext cx="7886701" cy="4770194"/>
          </a:xfrm>
          <a:prstGeom prst="rect">
            <a:avLst/>
          </a:prstGeom>
        </p:spPr>
        <p:txBody>
          <a:bodyPr vert="horz" lIns="76809" tIns="38405" rIns="76809" bIns="38405" rtlCol="0">
            <a:noAutofit/>
          </a:bodyPr>
          <a:lstStyle>
            <a:lvl1pPr marL="341313" indent="-3413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6703" indent="-286703" defTabSz="768096">
              <a:spcBef>
                <a:spcPts val="840"/>
              </a:spcBef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935182"/>
            <a:ext cx="4307541" cy="472305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B5CE7-4904-42D2-BDE8-EA2FCA9ED9F2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33757936-1F15-4D82-B624-147CDB539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57600" y="3200400"/>
            <a:ext cx="5374821" cy="35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75" y="228600"/>
            <a:ext cx="8218395" cy="6096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andara" panose="020E0502030303020204" pitchFamily="34" charset="0"/>
              </a:rPr>
              <a:t>Transform The Banks</a:t>
            </a:r>
            <a:endParaRPr lang="en-US" sz="3200" b="1" dirty="0">
              <a:latin typeface="Candara" panose="020E0502030303020204" pitchFamily="34" charset="0"/>
            </a:endParaRPr>
          </a:p>
        </p:txBody>
      </p:sp>
      <p:pic>
        <p:nvPicPr>
          <p:cNvPr id="4" name="Picture 10" descr="In the worst flood since 1964, the Ohio River inundated the Cincinnati riverbank in March 1997. Cinergy Field (demolished in 2003) is in the foreground; the Roebling Suspension Bridge is at left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7162800" cy="1676400"/>
          </a:xfrm>
          <a:prstGeom prst="rect">
            <a:avLst/>
          </a:prstGeom>
          <a:noFill/>
        </p:spPr>
      </p:pic>
      <p:pic>
        <p:nvPicPr>
          <p:cNvPr id="6" name="Picture 2" descr="Z:\Photos\Banks Photos\2015 New Developer Renderings\The-Banks_Day_Aerial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876300" y="4571999"/>
            <a:ext cx="7391400" cy="1958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beck\Pictures\Pictures\Aerials\28007- (1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7162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08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1181</Words>
  <Application>Microsoft Office PowerPoint</Application>
  <PresentationFormat>On-screen Show (4:3)</PresentationFormat>
  <Paragraphs>496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Public Input Session Agenda</vt:lpstr>
      <vt:lpstr>Why Invest in Capital Projects?</vt:lpstr>
      <vt:lpstr>Maintain Critical County Infrastructure</vt:lpstr>
      <vt:lpstr>Maintain Reds and Bengals Stadia</vt:lpstr>
      <vt:lpstr>City / County Joint Ventures</vt:lpstr>
      <vt:lpstr>Expand Convention Centers</vt:lpstr>
      <vt:lpstr>Transform The Banks</vt:lpstr>
      <vt:lpstr>PowerPoint Presentation</vt:lpstr>
      <vt:lpstr>Western Hills Viaduct</vt:lpstr>
      <vt:lpstr>Privately Driven Public-Private Partnerships</vt:lpstr>
      <vt:lpstr>Publicly Driven Public-Private Partnerships</vt:lpstr>
      <vt:lpstr>Transportation Initiatives</vt:lpstr>
      <vt:lpstr>Sales Tax</vt:lpstr>
      <vt:lpstr>Transient Occupancy Tax</vt:lpstr>
      <vt:lpstr>Parking Revenue</vt:lpstr>
      <vt:lpstr>Tax Increment Financing</vt:lpstr>
      <vt:lpstr>Other Potential Funding Sources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Boyko, Judi</dc:creator>
  <cp:lastModifiedBy>Boyko, Judi</cp:lastModifiedBy>
  <cp:revision>35</cp:revision>
  <dcterms:created xsi:type="dcterms:W3CDTF">2017-09-22T16:13:50Z</dcterms:created>
  <dcterms:modified xsi:type="dcterms:W3CDTF">2017-09-26T20:21:13Z</dcterms:modified>
</cp:coreProperties>
</file>